
<file path=[Content_Types].xml><?xml version="1.0" encoding="utf-8"?>
<Types xmlns="http://schemas.openxmlformats.org/package/2006/content-types">
  <Default Extension="bin" ContentType="application/vnd.openxmlformats-officedocument.oleObject"/>
  <Default Extension="docx" ContentType="application/vnd.openxmlformats-officedocument.wordprocessingml.document"/>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312" r:id="rId4"/>
    <p:sldId id="311" r:id="rId5"/>
    <p:sldId id="394" r:id="rId6"/>
    <p:sldId id="258" r:id="rId7"/>
    <p:sldId id="327" r:id="rId8"/>
    <p:sldId id="314" r:id="rId9"/>
    <p:sldId id="395" r:id="rId10"/>
    <p:sldId id="319" r:id="rId11"/>
    <p:sldId id="396" r:id="rId12"/>
    <p:sldId id="271" r:id="rId13"/>
    <p:sldId id="316" r:id="rId14"/>
    <p:sldId id="318" r:id="rId15"/>
    <p:sldId id="274" r:id="rId16"/>
    <p:sldId id="259" r:id="rId17"/>
    <p:sldId id="399" r:id="rId18"/>
    <p:sldId id="262" r:id="rId19"/>
    <p:sldId id="320" r:id="rId20"/>
    <p:sldId id="322" r:id="rId21"/>
    <p:sldId id="324" r:id="rId22"/>
    <p:sldId id="323" r:id="rId23"/>
    <p:sldId id="400" r:id="rId24"/>
    <p:sldId id="401" r:id="rId25"/>
    <p:sldId id="325" r:id="rId26"/>
    <p:sldId id="378" r:id="rId27"/>
    <p:sldId id="379" r:id="rId28"/>
    <p:sldId id="326" r:id="rId29"/>
    <p:sldId id="402" r:id="rId30"/>
    <p:sldId id="381" r:id="rId31"/>
    <p:sldId id="403" r:id="rId32"/>
    <p:sldId id="404" r:id="rId33"/>
    <p:sldId id="264" r:id="rId34"/>
    <p:sldId id="294" r:id="rId35"/>
    <p:sldId id="268" r:id="rId36"/>
    <p:sldId id="278" r:id="rId37"/>
    <p:sldId id="275" r:id="rId38"/>
    <p:sldId id="279" r:id="rId39"/>
    <p:sldId id="276" r:id="rId40"/>
    <p:sldId id="280" r:id="rId41"/>
    <p:sldId id="277" r:id="rId42"/>
    <p:sldId id="305" r:id="rId43"/>
    <p:sldId id="284" r:id="rId44"/>
    <p:sldId id="281" r:id="rId45"/>
    <p:sldId id="295" r:id="rId46"/>
    <p:sldId id="272" r:id="rId47"/>
    <p:sldId id="270" r:id="rId48"/>
    <p:sldId id="269" r:id="rId49"/>
    <p:sldId id="285" r:id="rId50"/>
    <p:sldId id="282" r:id="rId51"/>
    <p:sldId id="296" r:id="rId52"/>
    <p:sldId id="267" r:id="rId53"/>
    <p:sldId id="308" r:id="rId54"/>
    <p:sldId id="306" r:id="rId55"/>
    <p:sldId id="307" r:id="rId56"/>
    <p:sldId id="397" r:id="rId57"/>
    <p:sldId id="398" r:id="rId58"/>
    <p:sldId id="405" r:id="rId59"/>
    <p:sldId id="406" r:id="rId60"/>
    <p:sldId id="328" r:id="rId61"/>
    <p:sldId id="329" r:id="rId62"/>
    <p:sldId id="407" r:id="rId63"/>
    <p:sldId id="408" r:id="rId64"/>
    <p:sldId id="330" r:id="rId65"/>
    <p:sldId id="331" r:id="rId66"/>
    <p:sldId id="297" r:id="rId67"/>
    <p:sldId id="338" r:id="rId68"/>
    <p:sldId id="386" r:id="rId69"/>
    <p:sldId id="387" r:id="rId70"/>
    <p:sldId id="388" r:id="rId71"/>
    <p:sldId id="389" r:id="rId72"/>
    <p:sldId id="390" r:id="rId73"/>
    <p:sldId id="391" r:id="rId74"/>
    <p:sldId id="392" r:id="rId75"/>
    <p:sldId id="393" r:id="rId76"/>
    <p:sldId id="317" r:id="rId7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398" autoAdjust="0"/>
    <p:restoredTop sz="94660"/>
  </p:normalViewPr>
  <p:slideViewPr>
    <p:cSldViewPr snapToGrid="0">
      <p:cViewPr varScale="1">
        <p:scale>
          <a:sx n="86" d="100"/>
          <a:sy n="86" d="100"/>
        </p:scale>
        <p:origin x="451"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29610B-2BA8-1704-6938-CB49093F954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894E932-CC6F-295F-F52A-3D4B81513F7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9D70A4E-267E-E71F-C1FF-587766879794}"/>
              </a:ext>
            </a:extLst>
          </p:cNvPr>
          <p:cNvSpPr>
            <a:spLocks noGrp="1"/>
          </p:cNvSpPr>
          <p:nvPr>
            <p:ph type="dt" sz="half" idx="10"/>
          </p:nvPr>
        </p:nvSpPr>
        <p:spPr/>
        <p:txBody>
          <a:bodyPr/>
          <a:lstStyle/>
          <a:p>
            <a:fld id="{F5696D44-B5DC-4A71-8D50-13CDF2C7E176}" type="datetimeFigureOut">
              <a:rPr lang="en-US" smtClean="0"/>
              <a:t>7/28/2022</a:t>
            </a:fld>
            <a:endParaRPr lang="en-US"/>
          </a:p>
        </p:txBody>
      </p:sp>
      <p:sp>
        <p:nvSpPr>
          <p:cNvPr id="5" name="Footer Placeholder 4">
            <a:extLst>
              <a:ext uri="{FF2B5EF4-FFF2-40B4-BE49-F238E27FC236}">
                <a16:creationId xmlns:a16="http://schemas.microsoft.com/office/drawing/2014/main" id="{923668F3-8649-4611-C8E2-F5614C4FFD7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F6F357F-C948-39A2-121E-1DF2B6DC0CD2}"/>
              </a:ext>
            </a:extLst>
          </p:cNvPr>
          <p:cNvSpPr>
            <a:spLocks noGrp="1"/>
          </p:cNvSpPr>
          <p:nvPr>
            <p:ph type="sldNum" sz="quarter" idx="12"/>
          </p:nvPr>
        </p:nvSpPr>
        <p:spPr/>
        <p:txBody>
          <a:bodyPr/>
          <a:lstStyle/>
          <a:p>
            <a:fld id="{8FA57D5A-3C2D-444F-BE01-157CB38CCCFC}" type="slidenum">
              <a:rPr lang="en-US" smtClean="0"/>
              <a:t>‹#›</a:t>
            </a:fld>
            <a:endParaRPr lang="en-US"/>
          </a:p>
        </p:txBody>
      </p:sp>
    </p:spTree>
    <p:extLst>
      <p:ext uri="{BB962C8B-B14F-4D97-AF65-F5344CB8AC3E}">
        <p14:creationId xmlns:p14="http://schemas.microsoft.com/office/powerpoint/2010/main" val="2877779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62C855-FAC6-4E3B-57F3-4BDE49EA341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6942D60-45A0-6DC3-5039-33BD40C7358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D04A892-AF35-BD3C-2788-E60BC45C6EFB}"/>
              </a:ext>
            </a:extLst>
          </p:cNvPr>
          <p:cNvSpPr>
            <a:spLocks noGrp="1"/>
          </p:cNvSpPr>
          <p:nvPr>
            <p:ph type="dt" sz="half" idx="10"/>
          </p:nvPr>
        </p:nvSpPr>
        <p:spPr/>
        <p:txBody>
          <a:bodyPr/>
          <a:lstStyle/>
          <a:p>
            <a:fld id="{F5696D44-B5DC-4A71-8D50-13CDF2C7E176}" type="datetimeFigureOut">
              <a:rPr lang="en-US" smtClean="0"/>
              <a:t>7/28/2022</a:t>
            </a:fld>
            <a:endParaRPr lang="en-US"/>
          </a:p>
        </p:txBody>
      </p:sp>
      <p:sp>
        <p:nvSpPr>
          <p:cNvPr id="5" name="Footer Placeholder 4">
            <a:extLst>
              <a:ext uri="{FF2B5EF4-FFF2-40B4-BE49-F238E27FC236}">
                <a16:creationId xmlns:a16="http://schemas.microsoft.com/office/drawing/2014/main" id="{7B833371-BDC2-DCF0-4924-0989444A5AD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0307AB-A2AF-13EF-8358-8982BFE62FCE}"/>
              </a:ext>
            </a:extLst>
          </p:cNvPr>
          <p:cNvSpPr>
            <a:spLocks noGrp="1"/>
          </p:cNvSpPr>
          <p:nvPr>
            <p:ph type="sldNum" sz="quarter" idx="12"/>
          </p:nvPr>
        </p:nvSpPr>
        <p:spPr/>
        <p:txBody>
          <a:bodyPr/>
          <a:lstStyle/>
          <a:p>
            <a:fld id="{8FA57D5A-3C2D-444F-BE01-157CB38CCCFC}" type="slidenum">
              <a:rPr lang="en-US" smtClean="0"/>
              <a:t>‹#›</a:t>
            </a:fld>
            <a:endParaRPr lang="en-US"/>
          </a:p>
        </p:txBody>
      </p:sp>
    </p:spTree>
    <p:extLst>
      <p:ext uri="{BB962C8B-B14F-4D97-AF65-F5344CB8AC3E}">
        <p14:creationId xmlns:p14="http://schemas.microsoft.com/office/powerpoint/2010/main" val="42634553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2DA6570-37B4-7D8D-BA9A-181BA31F7F2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75FAB75-A9A9-2842-2AAE-80C8FF686DF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C97BCD3-A9C5-2DBB-66E8-504667AB593A}"/>
              </a:ext>
            </a:extLst>
          </p:cNvPr>
          <p:cNvSpPr>
            <a:spLocks noGrp="1"/>
          </p:cNvSpPr>
          <p:nvPr>
            <p:ph type="dt" sz="half" idx="10"/>
          </p:nvPr>
        </p:nvSpPr>
        <p:spPr/>
        <p:txBody>
          <a:bodyPr/>
          <a:lstStyle/>
          <a:p>
            <a:fld id="{F5696D44-B5DC-4A71-8D50-13CDF2C7E176}" type="datetimeFigureOut">
              <a:rPr lang="en-US" smtClean="0"/>
              <a:t>7/28/2022</a:t>
            </a:fld>
            <a:endParaRPr lang="en-US"/>
          </a:p>
        </p:txBody>
      </p:sp>
      <p:sp>
        <p:nvSpPr>
          <p:cNvPr id="5" name="Footer Placeholder 4">
            <a:extLst>
              <a:ext uri="{FF2B5EF4-FFF2-40B4-BE49-F238E27FC236}">
                <a16:creationId xmlns:a16="http://schemas.microsoft.com/office/drawing/2014/main" id="{C578B116-178B-E56D-44D4-C25254185F2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FBEB9C1-AAB7-2684-8BAA-53C80F9B83E2}"/>
              </a:ext>
            </a:extLst>
          </p:cNvPr>
          <p:cNvSpPr>
            <a:spLocks noGrp="1"/>
          </p:cNvSpPr>
          <p:nvPr>
            <p:ph type="sldNum" sz="quarter" idx="12"/>
          </p:nvPr>
        </p:nvSpPr>
        <p:spPr/>
        <p:txBody>
          <a:bodyPr/>
          <a:lstStyle/>
          <a:p>
            <a:fld id="{8FA57D5A-3C2D-444F-BE01-157CB38CCCFC}" type="slidenum">
              <a:rPr lang="en-US" smtClean="0"/>
              <a:t>‹#›</a:t>
            </a:fld>
            <a:endParaRPr lang="en-US"/>
          </a:p>
        </p:txBody>
      </p:sp>
    </p:spTree>
    <p:extLst>
      <p:ext uri="{BB962C8B-B14F-4D97-AF65-F5344CB8AC3E}">
        <p14:creationId xmlns:p14="http://schemas.microsoft.com/office/powerpoint/2010/main" val="35921679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8_Blank">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bwMode="auto">
          <a:xfrm>
            <a:off x="1219200" y="705805"/>
            <a:ext cx="9753600" cy="3600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lgn="l">
              <a:defRPr sz="2600" b="1" i="0" baseline="0">
                <a:solidFill>
                  <a:srgbClr val="0033CC"/>
                </a:solidFill>
              </a:defRPr>
            </a:lvl1pPr>
          </a:lstStyle>
          <a:p>
            <a:pPr lvl="0"/>
            <a:r>
              <a:rPr lang="en-US"/>
              <a:t>Click to edit Master title style</a:t>
            </a:r>
            <a:endParaRPr lang="en-US" dirty="0"/>
          </a:p>
        </p:txBody>
      </p:sp>
      <p:sp>
        <p:nvSpPr>
          <p:cNvPr id="3" name="Date Placeholder 1"/>
          <p:cNvSpPr>
            <a:spLocks noGrp="1"/>
          </p:cNvSpPr>
          <p:nvPr>
            <p:ph type="dt" sz="half" idx="10"/>
          </p:nvPr>
        </p:nvSpPr>
        <p:spPr>
          <a:ln/>
        </p:spPr>
        <p:txBody>
          <a:bodyPr/>
          <a:lstStyle>
            <a:lvl1pPr>
              <a:defRPr/>
            </a:lvl1pPr>
          </a:lstStyle>
          <a:p>
            <a:pPr>
              <a:defRPr/>
            </a:pPr>
            <a:r>
              <a:rPr lang="en-US"/>
              <a:t>Murach's HTML5 and CSS3 (3rd Ed.), C1</a:t>
            </a:r>
          </a:p>
        </p:txBody>
      </p:sp>
      <p:sp>
        <p:nvSpPr>
          <p:cNvPr id="4" name="Footer Placeholder 2"/>
          <p:cNvSpPr>
            <a:spLocks noGrp="1"/>
          </p:cNvSpPr>
          <p:nvPr>
            <p:ph type="ftr" sz="quarter" idx="11"/>
          </p:nvPr>
        </p:nvSpPr>
        <p:spPr>
          <a:ln/>
        </p:spPr>
        <p:txBody>
          <a:bodyPr/>
          <a:lstStyle>
            <a:lvl1pPr>
              <a:defRPr/>
            </a:lvl1pPr>
          </a:lstStyle>
          <a:p>
            <a:pPr>
              <a:defRPr/>
            </a:pPr>
            <a:r>
              <a:rPr lang="en-US"/>
              <a:t>© 2015, Mike Murach &amp; Associates, Inc.</a:t>
            </a:r>
          </a:p>
        </p:txBody>
      </p:sp>
      <p:sp>
        <p:nvSpPr>
          <p:cNvPr id="6" name="Slide Number Placeholder 3"/>
          <p:cNvSpPr>
            <a:spLocks noGrp="1"/>
          </p:cNvSpPr>
          <p:nvPr>
            <p:ph type="sldNum" sz="quarter" idx="12"/>
          </p:nvPr>
        </p:nvSpPr>
        <p:spPr>
          <a:ln/>
        </p:spPr>
        <p:txBody>
          <a:bodyPr/>
          <a:lstStyle>
            <a:lvl1pPr algn="l">
              <a:defRPr sz="1400">
                <a:latin typeface="Times New Roman"/>
              </a:defRPr>
            </a:lvl1pPr>
          </a:lstStyle>
          <a:p>
            <a:pPr>
              <a:defRPr/>
            </a:pPr>
            <a:endParaRPr lang="en-US"/>
          </a:p>
          <a:p>
            <a:pPr algn="r">
              <a:defRPr/>
            </a:pPr>
            <a:r>
              <a:rPr lang="en-US" sz="900">
                <a:latin typeface="Arial Narrow" pitchFamily="34" charset="0"/>
              </a:rPr>
              <a:t>Slide </a:t>
            </a:r>
            <a:fld id="{5ECE9829-65B2-40C6-AEFF-7C648FF56A9C}" type="slidenum">
              <a:rPr lang="en-US" sz="900">
                <a:latin typeface="Arial Narrow" pitchFamily="34" charset="0"/>
              </a:rPr>
              <a:pPr algn="r">
                <a:defRPr/>
              </a:pPr>
              <a:t>‹#›</a:t>
            </a:fld>
            <a:endParaRPr lang="en-US" sz="900">
              <a:latin typeface="Arial Narrow" pitchFamily="34" charset="0"/>
            </a:endParaRPr>
          </a:p>
        </p:txBody>
      </p:sp>
    </p:spTree>
    <p:extLst>
      <p:ext uri="{BB962C8B-B14F-4D97-AF65-F5344CB8AC3E}">
        <p14:creationId xmlns:p14="http://schemas.microsoft.com/office/powerpoint/2010/main" val="21783323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4_Blank">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bwMode="auto">
          <a:xfrm>
            <a:off x="1219200" y="705805"/>
            <a:ext cx="9753600" cy="3600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lgn="l">
              <a:defRPr sz="2600" b="1" i="0" baseline="0">
                <a:solidFill>
                  <a:srgbClr val="0033CC"/>
                </a:solidFill>
              </a:defRPr>
            </a:lvl1pPr>
          </a:lstStyle>
          <a:p>
            <a:pPr lvl="0"/>
            <a:r>
              <a:rPr lang="en-US"/>
              <a:t>Click to edit Master title style</a:t>
            </a:r>
            <a:endParaRPr lang="en-US" dirty="0"/>
          </a:p>
        </p:txBody>
      </p:sp>
      <p:sp>
        <p:nvSpPr>
          <p:cNvPr id="3" name="Date Placeholder 1"/>
          <p:cNvSpPr>
            <a:spLocks noGrp="1"/>
          </p:cNvSpPr>
          <p:nvPr>
            <p:ph type="dt" sz="half" idx="10"/>
          </p:nvPr>
        </p:nvSpPr>
        <p:spPr>
          <a:ln/>
        </p:spPr>
        <p:txBody>
          <a:bodyPr/>
          <a:lstStyle>
            <a:lvl1pPr>
              <a:defRPr/>
            </a:lvl1pPr>
          </a:lstStyle>
          <a:p>
            <a:pPr>
              <a:defRPr/>
            </a:pPr>
            <a:r>
              <a:rPr lang="en-US"/>
              <a:t>Murach's HTML5 and CSS3 (3rd Ed.), C1</a:t>
            </a:r>
          </a:p>
        </p:txBody>
      </p:sp>
      <p:sp>
        <p:nvSpPr>
          <p:cNvPr id="4" name="Footer Placeholder 2"/>
          <p:cNvSpPr>
            <a:spLocks noGrp="1"/>
          </p:cNvSpPr>
          <p:nvPr>
            <p:ph type="ftr" sz="quarter" idx="11"/>
          </p:nvPr>
        </p:nvSpPr>
        <p:spPr>
          <a:ln/>
        </p:spPr>
        <p:txBody>
          <a:bodyPr/>
          <a:lstStyle>
            <a:lvl1pPr>
              <a:defRPr/>
            </a:lvl1pPr>
          </a:lstStyle>
          <a:p>
            <a:pPr>
              <a:defRPr/>
            </a:pPr>
            <a:r>
              <a:rPr lang="en-US"/>
              <a:t>© 2015, Mike Murach &amp; Associates, Inc.</a:t>
            </a:r>
          </a:p>
        </p:txBody>
      </p:sp>
      <p:sp>
        <p:nvSpPr>
          <p:cNvPr id="6" name="Slide Number Placeholder 3"/>
          <p:cNvSpPr>
            <a:spLocks noGrp="1"/>
          </p:cNvSpPr>
          <p:nvPr>
            <p:ph type="sldNum" sz="quarter" idx="12"/>
          </p:nvPr>
        </p:nvSpPr>
        <p:spPr>
          <a:ln/>
        </p:spPr>
        <p:txBody>
          <a:bodyPr/>
          <a:lstStyle>
            <a:lvl1pPr algn="l">
              <a:defRPr sz="1400">
                <a:latin typeface="Times New Roman"/>
              </a:defRPr>
            </a:lvl1pPr>
          </a:lstStyle>
          <a:p>
            <a:pPr>
              <a:defRPr/>
            </a:pPr>
            <a:endParaRPr lang="en-US"/>
          </a:p>
          <a:p>
            <a:pPr algn="r">
              <a:defRPr/>
            </a:pPr>
            <a:r>
              <a:rPr lang="en-US" sz="900">
                <a:latin typeface="Arial Narrow" pitchFamily="34" charset="0"/>
              </a:rPr>
              <a:t>Slide </a:t>
            </a:r>
            <a:fld id="{5ECE9829-65B2-40C6-AEFF-7C648FF56A9C}" type="slidenum">
              <a:rPr lang="en-US" sz="900">
                <a:latin typeface="Arial Narrow" pitchFamily="34" charset="0"/>
              </a:rPr>
              <a:pPr algn="r">
                <a:defRPr/>
              </a:pPr>
              <a:t>‹#›</a:t>
            </a:fld>
            <a:endParaRPr lang="en-US" sz="900">
              <a:latin typeface="Arial Narrow" pitchFamily="34" charset="0"/>
            </a:endParaRPr>
          </a:p>
        </p:txBody>
      </p:sp>
    </p:spTree>
    <p:extLst>
      <p:ext uri="{BB962C8B-B14F-4D97-AF65-F5344CB8AC3E}">
        <p14:creationId xmlns:p14="http://schemas.microsoft.com/office/powerpoint/2010/main" val="27344045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A42FA8-434A-493F-5551-8E21A148868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07C07B7-DD5F-490C-0D9A-D7AFACEA05D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67CDD5-1BE0-04AD-980F-11C0F38DA455}"/>
              </a:ext>
            </a:extLst>
          </p:cNvPr>
          <p:cNvSpPr>
            <a:spLocks noGrp="1"/>
          </p:cNvSpPr>
          <p:nvPr>
            <p:ph type="dt" sz="half" idx="10"/>
          </p:nvPr>
        </p:nvSpPr>
        <p:spPr/>
        <p:txBody>
          <a:bodyPr/>
          <a:lstStyle/>
          <a:p>
            <a:fld id="{F5696D44-B5DC-4A71-8D50-13CDF2C7E176}" type="datetimeFigureOut">
              <a:rPr lang="en-US" smtClean="0"/>
              <a:t>7/28/2022</a:t>
            </a:fld>
            <a:endParaRPr lang="en-US"/>
          </a:p>
        </p:txBody>
      </p:sp>
      <p:sp>
        <p:nvSpPr>
          <p:cNvPr id="5" name="Footer Placeholder 4">
            <a:extLst>
              <a:ext uri="{FF2B5EF4-FFF2-40B4-BE49-F238E27FC236}">
                <a16:creationId xmlns:a16="http://schemas.microsoft.com/office/drawing/2014/main" id="{2E63E0BE-EDC9-A924-98B2-C86F8B46673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B5F43A1-1561-DBAD-B5C5-0B11398316CD}"/>
              </a:ext>
            </a:extLst>
          </p:cNvPr>
          <p:cNvSpPr>
            <a:spLocks noGrp="1"/>
          </p:cNvSpPr>
          <p:nvPr>
            <p:ph type="sldNum" sz="quarter" idx="12"/>
          </p:nvPr>
        </p:nvSpPr>
        <p:spPr/>
        <p:txBody>
          <a:bodyPr/>
          <a:lstStyle/>
          <a:p>
            <a:fld id="{8FA57D5A-3C2D-444F-BE01-157CB38CCCFC}" type="slidenum">
              <a:rPr lang="en-US" smtClean="0"/>
              <a:t>‹#›</a:t>
            </a:fld>
            <a:endParaRPr lang="en-US"/>
          </a:p>
        </p:txBody>
      </p:sp>
    </p:spTree>
    <p:extLst>
      <p:ext uri="{BB962C8B-B14F-4D97-AF65-F5344CB8AC3E}">
        <p14:creationId xmlns:p14="http://schemas.microsoft.com/office/powerpoint/2010/main" val="9745019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CF5794-CE92-AD12-8D27-B8E37E22240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0783DFF-3030-2587-B041-7910DBE2EF6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269F57-03D1-E1D6-0C3C-A1D952B994B4}"/>
              </a:ext>
            </a:extLst>
          </p:cNvPr>
          <p:cNvSpPr>
            <a:spLocks noGrp="1"/>
          </p:cNvSpPr>
          <p:nvPr>
            <p:ph type="dt" sz="half" idx="10"/>
          </p:nvPr>
        </p:nvSpPr>
        <p:spPr/>
        <p:txBody>
          <a:bodyPr/>
          <a:lstStyle/>
          <a:p>
            <a:fld id="{F5696D44-B5DC-4A71-8D50-13CDF2C7E176}" type="datetimeFigureOut">
              <a:rPr lang="en-US" smtClean="0"/>
              <a:t>7/28/2022</a:t>
            </a:fld>
            <a:endParaRPr lang="en-US"/>
          </a:p>
        </p:txBody>
      </p:sp>
      <p:sp>
        <p:nvSpPr>
          <p:cNvPr id="5" name="Footer Placeholder 4">
            <a:extLst>
              <a:ext uri="{FF2B5EF4-FFF2-40B4-BE49-F238E27FC236}">
                <a16:creationId xmlns:a16="http://schemas.microsoft.com/office/drawing/2014/main" id="{31198EE2-D476-0DC8-ED02-71846A2713A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A0D2B8B-F477-A040-BFF9-F0AE70CE0063}"/>
              </a:ext>
            </a:extLst>
          </p:cNvPr>
          <p:cNvSpPr>
            <a:spLocks noGrp="1"/>
          </p:cNvSpPr>
          <p:nvPr>
            <p:ph type="sldNum" sz="quarter" idx="12"/>
          </p:nvPr>
        </p:nvSpPr>
        <p:spPr/>
        <p:txBody>
          <a:bodyPr/>
          <a:lstStyle/>
          <a:p>
            <a:fld id="{8FA57D5A-3C2D-444F-BE01-157CB38CCCFC}" type="slidenum">
              <a:rPr lang="en-US" smtClean="0"/>
              <a:t>‹#›</a:t>
            </a:fld>
            <a:endParaRPr lang="en-US"/>
          </a:p>
        </p:txBody>
      </p:sp>
    </p:spTree>
    <p:extLst>
      <p:ext uri="{BB962C8B-B14F-4D97-AF65-F5344CB8AC3E}">
        <p14:creationId xmlns:p14="http://schemas.microsoft.com/office/powerpoint/2010/main" val="10911999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D4BF22-1CB7-CD0C-AD8E-51477B711EE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068712C-2819-2DE5-FD86-E329D491084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792F7BF-6806-315B-42F2-76B66973BA4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D7695EA-40E2-D2A6-4A00-74CDA9999C18}"/>
              </a:ext>
            </a:extLst>
          </p:cNvPr>
          <p:cNvSpPr>
            <a:spLocks noGrp="1"/>
          </p:cNvSpPr>
          <p:nvPr>
            <p:ph type="dt" sz="half" idx="10"/>
          </p:nvPr>
        </p:nvSpPr>
        <p:spPr/>
        <p:txBody>
          <a:bodyPr/>
          <a:lstStyle/>
          <a:p>
            <a:fld id="{F5696D44-B5DC-4A71-8D50-13CDF2C7E176}" type="datetimeFigureOut">
              <a:rPr lang="en-US" smtClean="0"/>
              <a:t>7/28/2022</a:t>
            </a:fld>
            <a:endParaRPr lang="en-US"/>
          </a:p>
        </p:txBody>
      </p:sp>
      <p:sp>
        <p:nvSpPr>
          <p:cNvPr id="6" name="Footer Placeholder 5">
            <a:extLst>
              <a:ext uri="{FF2B5EF4-FFF2-40B4-BE49-F238E27FC236}">
                <a16:creationId xmlns:a16="http://schemas.microsoft.com/office/drawing/2014/main" id="{345D80F1-0C6A-3A32-D61D-47DC60258DB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F5B5137-5F33-2884-08CC-F2A8F15FCF26}"/>
              </a:ext>
            </a:extLst>
          </p:cNvPr>
          <p:cNvSpPr>
            <a:spLocks noGrp="1"/>
          </p:cNvSpPr>
          <p:nvPr>
            <p:ph type="sldNum" sz="quarter" idx="12"/>
          </p:nvPr>
        </p:nvSpPr>
        <p:spPr/>
        <p:txBody>
          <a:bodyPr/>
          <a:lstStyle/>
          <a:p>
            <a:fld id="{8FA57D5A-3C2D-444F-BE01-157CB38CCCFC}" type="slidenum">
              <a:rPr lang="en-US" smtClean="0"/>
              <a:t>‹#›</a:t>
            </a:fld>
            <a:endParaRPr lang="en-US"/>
          </a:p>
        </p:txBody>
      </p:sp>
    </p:spTree>
    <p:extLst>
      <p:ext uri="{BB962C8B-B14F-4D97-AF65-F5344CB8AC3E}">
        <p14:creationId xmlns:p14="http://schemas.microsoft.com/office/powerpoint/2010/main" val="27861731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668086-60D0-8DDB-14B2-A271EAD0BEA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DDE81DF-E972-EB0C-5FDF-E0D95DA2F9E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E57C9B5-40C4-1CE7-2FFE-A7EC5BC007D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0B16F96-8E7A-AD12-8D11-7FB5742B402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AC37E63-4BA4-6B74-D0C3-1FA193B9EE0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A4B6978-B640-D427-D3EA-E82BBC8951F5}"/>
              </a:ext>
            </a:extLst>
          </p:cNvPr>
          <p:cNvSpPr>
            <a:spLocks noGrp="1"/>
          </p:cNvSpPr>
          <p:nvPr>
            <p:ph type="dt" sz="half" idx="10"/>
          </p:nvPr>
        </p:nvSpPr>
        <p:spPr/>
        <p:txBody>
          <a:bodyPr/>
          <a:lstStyle/>
          <a:p>
            <a:fld id="{F5696D44-B5DC-4A71-8D50-13CDF2C7E176}" type="datetimeFigureOut">
              <a:rPr lang="en-US" smtClean="0"/>
              <a:t>7/28/2022</a:t>
            </a:fld>
            <a:endParaRPr lang="en-US"/>
          </a:p>
        </p:txBody>
      </p:sp>
      <p:sp>
        <p:nvSpPr>
          <p:cNvPr id="8" name="Footer Placeholder 7">
            <a:extLst>
              <a:ext uri="{FF2B5EF4-FFF2-40B4-BE49-F238E27FC236}">
                <a16:creationId xmlns:a16="http://schemas.microsoft.com/office/drawing/2014/main" id="{1A579CEB-D533-6C51-F080-7D354F49E17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8B92260-DADF-2EAE-8104-625F8C3D54E0}"/>
              </a:ext>
            </a:extLst>
          </p:cNvPr>
          <p:cNvSpPr>
            <a:spLocks noGrp="1"/>
          </p:cNvSpPr>
          <p:nvPr>
            <p:ph type="sldNum" sz="quarter" idx="12"/>
          </p:nvPr>
        </p:nvSpPr>
        <p:spPr/>
        <p:txBody>
          <a:bodyPr/>
          <a:lstStyle/>
          <a:p>
            <a:fld id="{8FA57D5A-3C2D-444F-BE01-157CB38CCCFC}" type="slidenum">
              <a:rPr lang="en-US" smtClean="0"/>
              <a:t>‹#›</a:t>
            </a:fld>
            <a:endParaRPr lang="en-US"/>
          </a:p>
        </p:txBody>
      </p:sp>
    </p:spTree>
    <p:extLst>
      <p:ext uri="{BB962C8B-B14F-4D97-AF65-F5344CB8AC3E}">
        <p14:creationId xmlns:p14="http://schemas.microsoft.com/office/powerpoint/2010/main" val="40638595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AE470-8B36-1F1C-CFDC-AB24C84413F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6EA3350-2704-F74B-9974-33E9ADCA8E78}"/>
              </a:ext>
            </a:extLst>
          </p:cNvPr>
          <p:cNvSpPr>
            <a:spLocks noGrp="1"/>
          </p:cNvSpPr>
          <p:nvPr>
            <p:ph type="dt" sz="half" idx="10"/>
          </p:nvPr>
        </p:nvSpPr>
        <p:spPr/>
        <p:txBody>
          <a:bodyPr/>
          <a:lstStyle/>
          <a:p>
            <a:fld id="{F5696D44-B5DC-4A71-8D50-13CDF2C7E176}" type="datetimeFigureOut">
              <a:rPr lang="en-US" smtClean="0"/>
              <a:t>7/28/2022</a:t>
            </a:fld>
            <a:endParaRPr lang="en-US"/>
          </a:p>
        </p:txBody>
      </p:sp>
      <p:sp>
        <p:nvSpPr>
          <p:cNvPr id="4" name="Footer Placeholder 3">
            <a:extLst>
              <a:ext uri="{FF2B5EF4-FFF2-40B4-BE49-F238E27FC236}">
                <a16:creationId xmlns:a16="http://schemas.microsoft.com/office/drawing/2014/main" id="{6303F96B-5590-0C08-E0F0-B1EB6B2273A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56228DE-6F54-867D-6F3F-AAC0B2BA193A}"/>
              </a:ext>
            </a:extLst>
          </p:cNvPr>
          <p:cNvSpPr>
            <a:spLocks noGrp="1"/>
          </p:cNvSpPr>
          <p:nvPr>
            <p:ph type="sldNum" sz="quarter" idx="12"/>
          </p:nvPr>
        </p:nvSpPr>
        <p:spPr/>
        <p:txBody>
          <a:bodyPr/>
          <a:lstStyle/>
          <a:p>
            <a:fld id="{8FA57D5A-3C2D-444F-BE01-157CB38CCCFC}" type="slidenum">
              <a:rPr lang="en-US" smtClean="0"/>
              <a:t>‹#›</a:t>
            </a:fld>
            <a:endParaRPr lang="en-US"/>
          </a:p>
        </p:txBody>
      </p:sp>
    </p:spTree>
    <p:extLst>
      <p:ext uri="{BB962C8B-B14F-4D97-AF65-F5344CB8AC3E}">
        <p14:creationId xmlns:p14="http://schemas.microsoft.com/office/powerpoint/2010/main" val="2854552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A7312A7-749B-DCF8-08D5-34871B3A26CA}"/>
              </a:ext>
            </a:extLst>
          </p:cNvPr>
          <p:cNvSpPr>
            <a:spLocks noGrp="1"/>
          </p:cNvSpPr>
          <p:nvPr>
            <p:ph type="dt" sz="half" idx="10"/>
          </p:nvPr>
        </p:nvSpPr>
        <p:spPr/>
        <p:txBody>
          <a:bodyPr/>
          <a:lstStyle/>
          <a:p>
            <a:fld id="{F5696D44-B5DC-4A71-8D50-13CDF2C7E176}" type="datetimeFigureOut">
              <a:rPr lang="en-US" smtClean="0"/>
              <a:t>7/28/2022</a:t>
            </a:fld>
            <a:endParaRPr lang="en-US"/>
          </a:p>
        </p:txBody>
      </p:sp>
      <p:sp>
        <p:nvSpPr>
          <p:cNvPr id="3" name="Footer Placeholder 2">
            <a:extLst>
              <a:ext uri="{FF2B5EF4-FFF2-40B4-BE49-F238E27FC236}">
                <a16:creationId xmlns:a16="http://schemas.microsoft.com/office/drawing/2014/main" id="{7923ACDB-8397-09A3-0CE0-BE82A9DCDA2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26BF933-45AD-A2CF-685C-CD9AF43815CF}"/>
              </a:ext>
            </a:extLst>
          </p:cNvPr>
          <p:cNvSpPr>
            <a:spLocks noGrp="1"/>
          </p:cNvSpPr>
          <p:nvPr>
            <p:ph type="sldNum" sz="quarter" idx="12"/>
          </p:nvPr>
        </p:nvSpPr>
        <p:spPr/>
        <p:txBody>
          <a:bodyPr/>
          <a:lstStyle/>
          <a:p>
            <a:fld id="{8FA57D5A-3C2D-444F-BE01-157CB38CCCFC}" type="slidenum">
              <a:rPr lang="en-US" smtClean="0"/>
              <a:t>‹#›</a:t>
            </a:fld>
            <a:endParaRPr lang="en-US"/>
          </a:p>
        </p:txBody>
      </p:sp>
    </p:spTree>
    <p:extLst>
      <p:ext uri="{BB962C8B-B14F-4D97-AF65-F5344CB8AC3E}">
        <p14:creationId xmlns:p14="http://schemas.microsoft.com/office/powerpoint/2010/main" val="14630137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5EC0B3-BA71-9461-FAB3-284EF9FF262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2317488-D8FF-09B6-C079-654A5FB8A0F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C2F4B19-943D-B964-BE1A-D904FDDB643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FC112FD-999A-C22A-15C1-EB03738BD010}"/>
              </a:ext>
            </a:extLst>
          </p:cNvPr>
          <p:cNvSpPr>
            <a:spLocks noGrp="1"/>
          </p:cNvSpPr>
          <p:nvPr>
            <p:ph type="dt" sz="half" idx="10"/>
          </p:nvPr>
        </p:nvSpPr>
        <p:spPr/>
        <p:txBody>
          <a:bodyPr/>
          <a:lstStyle/>
          <a:p>
            <a:fld id="{F5696D44-B5DC-4A71-8D50-13CDF2C7E176}" type="datetimeFigureOut">
              <a:rPr lang="en-US" smtClean="0"/>
              <a:t>7/28/2022</a:t>
            </a:fld>
            <a:endParaRPr lang="en-US"/>
          </a:p>
        </p:txBody>
      </p:sp>
      <p:sp>
        <p:nvSpPr>
          <p:cNvPr id="6" name="Footer Placeholder 5">
            <a:extLst>
              <a:ext uri="{FF2B5EF4-FFF2-40B4-BE49-F238E27FC236}">
                <a16:creationId xmlns:a16="http://schemas.microsoft.com/office/drawing/2014/main" id="{9315B007-8850-F280-AD3F-DB4E7635859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555E848-BD8A-7B80-8D63-759304D0A6EE}"/>
              </a:ext>
            </a:extLst>
          </p:cNvPr>
          <p:cNvSpPr>
            <a:spLocks noGrp="1"/>
          </p:cNvSpPr>
          <p:nvPr>
            <p:ph type="sldNum" sz="quarter" idx="12"/>
          </p:nvPr>
        </p:nvSpPr>
        <p:spPr/>
        <p:txBody>
          <a:bodyPr/>
          <a:lstStyle/>
          <a:p>
            <a:fld id="{8FA57D5A-3C2D-444F-BE01-157CB38CCCFC}" type="slidenum">
              <a:rPr lang="en-US" smtClean="0"/>
              <a:t>‹#›</a:t>
            </a:fld>
            <a:endParaRPr lang="en-US"/>
          </a:p>
        </p:txBody>
      </p:sp>
    </p:spTree>
    <p:extLst>
      <p:ext uri="{BB962C8B-B14F-4D97-AF65-F5344CB8AC3E}">
        <p14:creationId xmlns:p14="http://schemas.microsoft.com/office/powerpoint/2010/main" val="4000491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8E819B-E9CB-8CF9-6829-B020EC48F9E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50AAEBB-AF18-CDFB-CF96-4DD3A426495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1661383-033C-5507-4FD8-31340B3136D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A763398-2724-8DF7-C0F5-05EA578292C9}"/>
              </a:ext>
            </a:extLst>
          </p:cNvPr>
          <p:cNvSpPr>
            <a:spLocks noGrp="1"/>
          </p:cNvSpPr>
          <p:nvPr>
            <p:ph type="dt" sz="half" idx="10"/>
          </p:nvPr>
        </p:nvSpPr>
        <p:spPr/>
        <p:txBody>
          <a:bodyPr/>
          <a:lstStyle/>
          <a:p>
            <a:fld id="{F5696D44-B5DC-4A71-8D50-13CDF2C7E176}" type="datetimeFigureOut">
              <a:rPr lang="en-US" smtClean="0"/>
              <a:t>7/28/2022</a:t>
            </a:fld>
            <a:endParaRPr lang="en-US"/>
          </a:p>
        </p:txBody>
      </p:sp>
      <p:sp>
        <p:nvSpPr>
          <p:cNvPr id="6" name="Footer Placeholder 5">
            <a:extLst>
              <a:ext uri="{FF2B5EF4-FFF2-40B4-BE49-F238E27FC236}">
                <a16:creationId xmlns:a16="http://schemas.microsoft.com/office/drawing/2014/main" id="{CF25CDCD-A308-4496-3B35-208561E879B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82956AD-A534-E8F4-6B54-F7C3D86C340B}"/>
              </a:ext>
            </a:extLst>
          </p:cNvPr>
          <p:cNvSpPr>
            <a:spLocks noGrp="1"/>
          </p:cNvSpPr>
          <p:nvPr>
            <p:ph type="sldNum" sz="quarter" idx="12"/>
          </p:nvPr>
        </p:nvSpPr>
        <p:spPr/>
        <p:txBody>
          <a:bodyPr/>
          <a:lstStyle/>
          <a:p>
            <a:fld id="{8FA57D5A-3C2D-444F-BE01-157CB38CCCFC}" type="slidenum">
              <a:rPr lang="en-US" smtClean="0"/>
              <a:t>‹#›</a:t>
            </a:fld>
            <a:endParaRPr lang="en-US"/>
          </a:p>
        </p:txBody>
      </p:sp>
    </p:spTree>
    <p:extLst>
      <p:ext uri="{BB962C8B-B14F-4D97-AF65-F5344CB8AC3E}">
        <p14:creationId xmlns:p14="http://schemas.microsoft.com/office/powerpoint/2010/main" val="32294541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2FEE700-1D59-610C-B973-F2A8C0F9F70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E3E4212-149A-C12A-5D1F-18135655442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48C9665-D9BE-7C86-777A-5BB443690D7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5696D44-B5DC-4A71-8D50-13CDF2C7E176}" type="datetimeFigureOut">
              <a:rPr lang="en-US" smtClean="0"/>
              <a:t>7/28/2022</a:t>
            </a:fld>
            <a:endParaRPr lang="en-US"/>
          </a:p>
        </p:txBody>
      </p:sp>
      <p:sp>
        <p:nvSpPr>
          <p:cNvPr id="5" name="Footer Placeholder 4">
            <a:extLst>
              <a:ext uri="{FF2B5EF4-FFF2-40B4-BE49-F238E27FC236}">
                <a16:creationId xmlns:a16="http://schemas.microsoft.com/office/drawing/2014/main" id="{81303CD6-3927-5039-7D6C-0D16132ABFD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2B0EB1A-8E71-0F63-A113-51DB93D4031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FA57D5A-3C2D-444F-BE01-157CB38CCCFC}" type="slidenum">
              <a:rPr lang="en-US" smtClean="0"/>
              <a:t>‹#›</a:t>
            </a:fld>
            <a:endParaRPr lang="en-US"/>
          </a:p>
        </p:txBody>
      </p:sp>
    </p:spTree>
    <p:extLst>
      <p:ext uri="{BB962C8B-B14F-4D97-AF65-F5344CB8AC3E}">
        <p14:creationId xmlns:p14="http://schemas.microsoft.com/office/powerpoint/2010/main" val="272667388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6"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hyperlink" Target="https://www.instantssl.com/ssl-certificate.html?key5sk1=0875b5754fcd06f0fec7672e4e3632db1b0d8147"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hyperlink" Target="http://www.makeuseof.com/dir/just-dnslookup-remote-dns-lookup-tool/"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hyperlink" Target="http://www.fti.edu/registrat/grader/index.html"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package" Target="../embeddings/Microsoft_Word_Document1.docx"/><Relationship Id="rId1" Type="http://schemas.openxmlformats.org/officeDocument/2006/relationships/slideLayout" Target="../slideLayouts/slideLayout12.xml"/><Relationship Id="rId5" Type="http://schemas.openxmlformats.org/officeDocument/2006/relationships/image" Target="../media/image13.emf"/><Relationship Id="rId4" Type="http://schemas.openxmlformats.org/officeDocument/2006/relationships/oleObject" Target="../embeddings/oleObject2.bin"/></Relationships>
</file>

<file path=ppt/slides/_rels/slide27.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package" Target="../embeddings/Microsoft_Word_Document2.docx"/><Relationship Id="rId1" Type="http://schemas.openxmlformats.org/officeDocument/2006/relationships/slideLayout" Target="../slideLayouts/slideLayout12.xml"/><Relationship Id="rId5" Type="http://schemas.openxmlformats.org/officeDocument/2006/relationships/image" Target="../media/image13.emf"/><Relationship Id="rId4" Type="http://schemas.openxmlformats.org/officeDocument/2006/relationships/oleObject" Target="../embeddings/oleObject3.bin"/></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3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42.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6.png"/><Relationship Id="rId7" Type="http://schemas.openxmlformats.org/officeDocument/2006/relationships/image" Target="../media/image24.png"/><Relationship Id="rId2"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34.png"/><Relationship Id="rId4" Type="http://schemas.openxmlformats.org/officeDocument/2006/relationships/image" Target="../media/image37.png"/><Relationship Id="rId9" Type="http://schemas.openxmlformats.org/officeDocument/2006/relationships/image" Target="../media/image39.png"/></Relationships>
</file>

<file path=ppt/slides/_rels/slide4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50.png"/><Relationship Id="rId7" Type="http://schemas.openxmlformats.org/officeDocument/2006/relationships/image" Target="../media/image38.png"/><Relationship Id="rId2" Type="http://schemas.openxmlformats.org/officeDocument/2006/relationships/image" Target="../media/image49.png"/><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 Id="rId9" Type="http://schemas.openxmlformats.org/officeDocument/2006/relationships/image" Target="../media/image54.png"/></Relationships>
</file>

<file path=ppt/slides/_rels/slide5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package" Target="../embeddings/Microsoft_Word_Document3.docx"/><Relationship Id="rId1" Type="http://schemas.openxmlformats.org/officeDocument/2006/relationships/slideLayout" Target="../slideLayouts/slideLayout12.xml"/><Relationship Id="rId4" Type="http://schemas.openxmlformats.org/officeDocument/2006/relationships/image" Target="../media/image58.png"/></Relationships>
</file>

<file path=ppt/slides/_rels/slide61.xml.rels><?xml version="1.0" encoding="UTF-8" standalone="yes"?>
<Relationships xmlns="http://schemas.openxmlformats.org/package/2006/relationships"><Relationship Id="rId3" Type="http://schemas.openxmlformats.org/officeDocument/2006/relationships/image" Target="../media/image59.emf"/><Relationship Id="rId2" Type="http://schemas.openxmlformats.org/officeDocument/2006/relationships/package" Target="../embeddings/Microsoft_Word_Document4.docx"/><Relationship Id="rId1" Type="http://schemas.openxmlformats.org/officeDocument/2006/relationships/slideLayout" Target="../slideLayouts/slideLayout12.xml"/><Relationship Id="rId5" Type="http://schemas.openxmlformats.org/officeDocument/2006/relationships/image" Target="../media/image60.emf"/><Relationship Id="rId4" Type="http://schemas.openxmlformats.org/officeDocument/2006/relationships/oleObject" Target="../embeddings/oleObject4.bin"/></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package" Target="../embeddings/Microsoft_Word_Document5.docx"/><Relationship Id="rId1" Type="http://schemas.openxmlformats.org/officeDocument/2006/relationships/slideLayout" Target="../slideLayouts/slideLayout12.xml"/><Relationship Id="rId4" Type="http://schemas.openxmlformats.org/officeDocument/2006/relationships/image" Target="../media/image62.png"/></Relationships>
</file>

<file path=ppt/slides/_rels/slide65.xml.rels><?xml version="1.0" encoding="UTF-8" standalone="yes"?>
<Relationships xmlns="http://schemas.openxmlformats.org/package/2006/relationships"><Relationship Id="rId3" Type="http://schemas.openxmlformats.org/officeDocument/2006/relationships/image" Target="../media/image63.emf"/><Relationship Id="rId2" Type="http://schemas.openxmlformats.org/officeDocument/2006/relationships/package" Target="../embeddings/Microsoft_Word_Document6.docx"/><Relationship Id="rId1" Type="http://schemas.openxmlformats.org/officeDocument/2006/relationships/slideLayout" Target="../slideLayouts/slideLayout12.xml"/><Relationship Id="rId5" Type="http://schemas.openxmlformats.org/officeDocument/2006/relationships/image" Target="../media/image64.emf"/><Relationship Id="rId4" Type="http://schemas.openxmlformats.org/officeDocument/2006/relationships/oleObject" Target="../embeddings/oleObject5.bin"/></Relationships>
</file>

<file path=ppt/slides/_rels/slide6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package" Target="../embeddings/Microsoft_Word_Document.docx"/><Relationship Id="rId1" Type="http://schemas.openxmlformats.org/officeDocument/2006/relationships/slideLayout" Target="../slideLayouts/slideLayout13.xml"/><Relationship Id="rId5" Type="http://schemas.openxmlformats.org/officeDocument/2006/relationships/image" Target="../media/image5.emf"/><Relationship Id="rId4" Type="http://schemas.openxmlformats.org/officeDocument/2006/relationships/oleObject" Target="../embeddings/oleObject1.bin"/></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E3CC4A-30CA-F26F-E797-20E6B6AE4D14}"/>
              </a:ext>
            </a:extLst>
          </p:cNvPr>
          <p:cNvSpPr>
            <a:spLocks noGrp="1"/>
          </p:cNvSpPr>
          <p:nvPr>
            <p:ph type="ctrTitle"/>
          </p:nvPr>
        </p:nvSpPr>
        <p:spPr>
          <a:xfrm>
            <a:off x="7507164" y="662550"/>
            <a:ext cx="4087306" cy="2889114"/>
          </a:xfrm>
        </p:spPr>
        <p:txBody>
          <a:bodyPr anchor="b">
            <a:normAutofit/>
          </a:bodyPr>
          <a:lstStyle/>
          <a:p>
            <a:r>
              <a:rPr lang="en-US" sz="5000" dirty="0">
                <a:latin typeface="Times New Roman" panose="02020603050405020304" pitchFamily="18" charset="0"/>
                <a:cs typeface="Times New Roman" panose="02020603050405020304" pitchFamily="18" charset="0"/>
              </a:rPr>
              <a:t>Web Design and Development I</a:t>
            </a:r>
          </a:p>
        </p:txBody>
      </p:sp>
      <p:sp>
        <p:nvSpPr>
          <p:cNvPr id="3" name="Subtitle 2">
            <a:extLst>
              <a:ext uri="{FF2B5EF4-FFF2-40B4-BE49-F238E27FC236}">
                <a16:creationId xmlns:a16="http://schemas.microsoft.com/office/drawing/2014/main" id="{91E89D4A-6260-6E05-5057-D01915A2BA41}"/>
              </a:ext>
            </a:extLst>
          </p:cNvPr>
          <p:cNvSpPr>
            <a:spLocks noGrp="1"/>
          </p:cNvSpPr>
          <p:nvPr>
            <p:ph type="subTitle" idx="1"/>
          </p:nvPr>
        </p:nvSpPr>
        <p:spPr>
          <a:xfrm>
            <a:off x="7036526" y="4133377"/>
            <a:ext cx="4836618" cy="1147863"/>
          </a:xfrm>
        </p:spPr>
        <p:txBody>
          <a:bodyPr anchor="t">
            <a:noAutofit/>
          </a:bodyPr>
          <a:lstStyle/>
          <a:p>
            <a:r>
              <a:rPr lang="en-US" sz="3200" dirty="0"/>
              <a:t>Chapter 1</a:t>
            </a:r>
          </a:p>
          <a:p>
            <a:r>
              <a:rPr lang="en-US" sz="3200" dirty="0"/>
              <a:t>Basics of the Internet and the web</a:t>
            </a:r>
          </a:p>
        </p:txBody>
      </p:sp>
      <p:sp>
        <p:nvSpPr>
          <p:cNvPr id="25" name="Freeform: Shape 24">
            <a:extLst>
              <a:ext uri="{FF2B5EF4-FFF2-40B4-BE49-F238E27FC236}">
                <a16:creationId xmlns:a16="http://schemas.microsoft.com/office/drawing/2014/main" id="{E49CC64F-7275-4E33-961B-0C5CDC4398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 y="0"/>
            <a:ext cx="7188051" cy="6858000"/>
          </a:xfrm>
          <a:custGeom>
            <a:avLst/>
            <a:gdLst>
              <a:gd name="connsiteX0" fmla="*/ 7188051 w 7188051"/>
              <a:gd name="connsiteY0" fmla="*/ 6858000 h 6858000"/>
              <a:gd name="connsiteX1" fmla="*/ 108694 w 7188051"/>
              <a:gd name="connsiteY1" fmla="*/ 6858000 h 6858000"/>
              <a:gd name="connsiteX2" fmla="*/ 79127 w 7188051"/>
              <a:gd name="connsiteY2" fmla="*/ 6681235 h 6858000"/>
              <a:gd name="connsiteX3" fmla="*/ 0 w 7188051"/>
              <a:gd name="connsiteY3" fmla="*/ 5565888 h 6858000"/>
              <a:gd name="connsiteX4" fmla="*/ 2190696 w 7188051"/>
              <a:gd name="connsiteY4" fmla="*/ 145339 h 6858000"/>
              <a:gd name="connsiteX5" fmla="*/ 2339431 w 7188051"/>
              <a:gd name="connsiteY5" fmla="*/ 0 h 6858000"/>
              <a:gd name="connsiteX6" fmla="*/ 7188051 w 718805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8051" h="6858000">
                <a:moveTo>
                  <a:pt x="7188051"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7188051"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3">
            <a:extLst>
              <a:ext uri="{FF2B5EF4-FFF2-40B4-BE49-F238E27FC236}">
                <a16:creationId xmlns:a16="http://schemas.microsoft.com/office/drawing/2014/main" id="{16A9EFD1-17AA-B48F-4493-993DA0FB2152}"/>
              </a:ext>
            </a:extLst>
          </p:cNvPr>
          <p:cNvPicPr>
            <a:picLocks noChangeAspect="1"/>
          </p:cNvPicPr>
          <p:nvPr/>
        </p:nvPicPr>
        <p:blipFill rotWithShape="1">
          <a:blip r:embed="rId2"/>
          <a:srcRect l="408" t="19080" r="15808" b="4847"/>
          <a:stretch/>
        </p:blipFill>
        <p:spPr>
          <a:xfrm>
            <a:off x="159557" y="0"/>
            <a:ext cx="7188051" cy="685800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spTree>
    <p:extLst>
      <p:ext uri="{BB962C8B-B14F-4D97-AF65-F5344CB8AC3E}">
        <p14:creationId xmlns:p14="http://schemas.microsoft.com/office/powerpoint/2010/main" val="299158606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400"/>
                                        <p:tgtEl>
                                          <p:spTgt spid="3">
                                            <p:txEl>
                                              <p:pRg st="0" end="0"/>
                                            </p:txEl>
                                          </p:spTgt>
                                        </p:tgtEl>
                                      </p:cBhvr>
                                    </p:animEffect>
                                  </p:childTnLst>
                                </p:cTn>
                              </p:par>
                              <p:par>
                                <p:cTn id="8" presetID="10" presetClass="entr" presetSubtype="0" fill="hold" grpId="0" nodeType="withEffect">
                                  <p:stCondLst>
                                    <p:cond delay="1000"/>
                                  </p:stCondLst>
                                  <p:iterate type="lt">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4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2000"/>
                                  </p:stCondLst>
                                  <p:iterate type="lt">
                                    <p:tmPct val="10000"/>
                                  </p:iterate>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4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70DFC902-7D23-471A-B557-B6B6917D7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5705"/>
            <a:ext cx="12191990" cy="169434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156851" y="637762"/>
            <a:ext cx="9888496" cy="900131"/>
          </a:xfrm>
        </p:spPr>
        <p:txBody>
          <a:bodyPr anchor="t">
            <a:normAutofit fontScale="90000"/>
          </a:bodyPr>
          <a:lstStyle/>
          <a:p>
            <a:r>
              <a:rPr lang="en-US" sz="4000" dirty="0">
                <a:solidFill>
                  <a:schemeClr val="bg1"/>
                </a:solidFill>
              </a:rPr>
              <a:t>2. What is WWW?</a:t>
            </a:r>
            <a:br>
              <a:rPr lang="en-US" sz="4000" dirty="0">
                <a:solidFill>
                  <a:schemeClr val="bg1"/>
                </a:solidFill>
              </a:rPr>
            </a:br>
            <a:endParaRPr lang="en-US" sz="4000" dirty="0">
              <a:solidFill>
                <a:schemeClr val="bg1"/>
              </a:solidFill>
            </a:endParaRPr>
          </a:p>
        </p:txBody>
      </p:sp>
      <p:sp>
        <p:nvSpPr>
          <p:cNvPr id="25" name="Rectangle 24">
            <a:extLst>
              <a:ext uri="{FF2B5EF4-FFF2-40B4-BE49-F238E27FC236}">
                <a16:creationId xmlns:a16="http://schemas.microsoft.com/office/drawing/2014/main" id="{A55D5633-D557-4DCA-982C-FF36EB7A1C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88641"/>
            <a:ext cx="12191990" cy="51693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450D3AD2-FA80-415F-A9CE-54D884561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6851" y="2010758"/>
            <a:ext cx="457190"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sz="quarter" idx="1"/>
          </p:nvPr>
        </p:nvSpPr>
        <p:spPr>
          <a:xfrm>
            <a:off x="749793" y="2100926"/>
            <a:ext cx="6773637" cy="4508103"/>
          </a:xfrm>
        </p:spPr>
        <p:txBody>
          <a:bodyPr>
            <a:normAutofit/>
          </a:bodyPr>
          <a:lstStyle/>
          <a:p>
            <a:pPr algn="just"/>
            <a:r>
              <a:rPr lang="en-US" sz="2400" dirty="0">
                <a:latin typeface="Century" panose="02040604050505020304" pitchFamily="18" charset="0"/>
                <a:cs typeface="Times New Roman" pitchFamily="18" charset="0"/>
              </a:rPr>
              <a:t>WWW stands for </a:t>
            </a:r>
            <a:r>
              <a:rPr lang="en-US" sz="2400" b="1" dirty="0">
                <a:latin typeface="Century" panose="02040604050505020304" pitchFamily="18" charset="0"/>
                <a:cs typeface="Times New Roman" pitchFamily="18" charset="0"/>
              </a:rPr>
              <a:t>World Wide Web</a:t>
            </a:r>
            <a:r>
              <a:rPr lang="en-US" sz="2400" dirty="0">
                <a:latin typeface="Century" panose="02040604050505020304" pitchFamily="18" charset="0"/>
                <a:cs typeface="Times New Roman" pitchFamily="18" charset="0"/>
              </a:rPr>
              <a:t>. </a:t>
            </a:r>
          </a:p>
          <a:p>
            <a:pPr algn="just"/>
            <a:r>
              <a:rPr lang="en-US" sz="2400" dirty="0">
                <a:latin typeface="Century" panose="02040604050505020304" pitchFamily="18" charset="0"/>
                <a:cs typeface="Times New Roman" pitchFamily="18" charset="0"/>
              </a:rPr>
              <a:t>A technical definition of the World Wide Web is − </a:t>
            </a:r>
            <a:r>
              <a:rPr lang="en-US" sz="2400" b="1" dirty="0">
                <a:latin typeface="Century" panose="02040604050505020304" pitchFamily="18" charset="0"/>
                <a:cs typeface="Times New Roman" pitchFamily="18" charset="0"/>
              </a:rPr>
              <a:t>All the resources and users on the Internet that are using the Hypertext Transfer Protocol (HTTP). </a:t>
            </a:r>
          </a:p>
          <a:p>
            <a:pPr algn="just"/>
            <a:r>
              <a:rPr lang="en-US" sz="2400" dirty="0">
                <a:latin typeface="Century" panose="02040604050505020304" pitchFamily="18" charset="0"/>
                <a:cs typeface="Times New Roman" pitchFamily="18" charset="0"/>
              </a:rPr>
              <a:t>WWW (World Wide Web): It is a </a:t>
            </a:r>
            <a:r>
              <a:rPr lang="en-US" sz="2400" b="1" dirty="0">
                <a:latin typeface="Century" panose="02040604050505020304" pitchFamily="18" charset="0"/>
                <a:cs typeface="Times New Roman" pitchFamily="18" charset="0"/>
              </a:rPr>
              <a:t>collection of interlinked documents </a:t>
            </a:r>
            <a:r>
              <a:rPr lang="en-US" sz="2400" dirty="0">
                <a:latin typeface="Century" panose="02040604050505020304" pitchFamily="18" charset="0"/>
                <a:cs typeface="Times New Roman" pitchFamily="18" charset="0"/>
              </a:rPr>
              <a:t>that are accessible over the Internet. </a:t>
            </a:r>
          </a:p>
          <a:p>
            <a:pPr algn="just"/>
            <a:r>
              <a:rPr lang="en-US" sz="2400" dirty="0">
                <a:latin typeface="Century" panose="02040604050505020304" pitchFamily="18" charset="0"/>
                <a:cs typeface="Times New Roman" pitchFamily="18" charset="0"/>
              </a:rPr>
              <a:t>It consists of millions of web pages that contain text, images, voice and videos. </a:t>
            </a:r>
          </a:p>
          <a:p>
            <a:pPr algn="just"/>
            <a:endParaRPr lang="en-US" sz="2400" dirty="0">
              <a:latin typeface="Century" panose="02040604050505020304" pitchFamily="18" charset="0"/>
              <a:cs typeface="Times New Roman" pitchFamily="18" charset="0"/>
            </a:endParaRPr>
          </a:p>
        </p:txBody>
      </p:sp>
      <p:pic>
        <p:nvPicPr>
          <p:cNvPr id="8" name="Picture 7">
            <a:extLst>
              <a:ext uri="{FF2B5EF4-FFF2-40B4-BE49-F238E27FC236}">
                <a16:creationId xmlns:a16="http://schemas.microsoft.com/office/drawing/2014/main" id="{40B5E548-B580-D55E-D3B8-75D01EDF8C6B}"/>
              </a:ext>
            </a:extLst>
          </p:cNvPr>
          <p:cNvPicPr>
            <a:picLocks noChangeAspect="1"/>
          </p:cNvPicPr>
          <p:nvPr/>
        </p:nvPicPr>
        <p:blipFill>
          <a:blip r:embed="rId2"/>
          <a:stretch>
            <a:fillRect/>
          </a:stretch>
        </p:blipFill>
        <p:spPr>
          <a:xfrm>
            <a:off x="7811656" y="2100926"/>
            <a:ext cx="3714160" cy="3273204"/>
          </a:xfrm>
          <a:prstGeom prst="rect">
            <a:avLst/>
          </a:prstGeom>
        </p:spPr>
      </p:pic>
    </p:spTree>
    <p:extLst>
      <p:ext uri="{BB962C8B-B14F-4D97-AF65-F5344CB8AC3E}">
        <p14:creationId xmlns:p14="http://schemas.microsoft.com/office/powerpoint/2010/main" val="35612078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FF83D1B-9D7F-A130-FE53-D02E2D3AE65B}"/>
              </a:ext>
            </a:extLst>
          </p:cNvPr>
          <p:cNvSpPr>
            <a:spLocks noGrp="1"/>
          </p:cNvSpPr>
          <p:nvPr>
            <p:ph idx="1"/>
          </p:nvPr>
        </p:nvSpPr>
        <p:spPr>
          <a:xfrm>
            <a:off x="838200" y="1393794"/>
            <a:ext cx="10515600" cy="4962618"/>
          </a:xfrm>
        </p:spPr>
        <p:txBody>
          <a:bodyPr>
            <a:normAutofit/>
          </a:bodyPr>
          <a:lstStyle/>
          <a:p>
            <a:r>
              <a:rPr lang="en-US" dirty="0"/>
              <a:t>The World Wide Web allows computer users to locate and view multimedia-based documents (i.e., documents with text, graphics, animations, audios or videos) on almost any subject.</a:t>
            </a:r>
          </a:p>
          <a:p>
            <a:r>
              <a:rPr lang="en-US" dirty="0"/>
              <a:t>Even though the Internet was developed more than three decades ago, the introduction of the World Wide Web is a relatively recent event. </a:t>
            </a:r>
          </a:p>
          <a:p>
            <a:r>
              <a:rPr lang="en-US" dirty="0"/>
              <a:t>In 1990, Tim Berners-Lee of CERN (the European Laboratory for Particle Physics) developed the World Wide Web and several communication protocols that form the backbone of the Web.</a:t>
            </a:r>
          </a:p>
          <a:p>
            <a:endParaRPr lang="en-US" dirty="0"/>
          </a:p>
        </p:txBody>
      </p:sp>
      <p:sp>
        <p:nvSpPr>
          <p:cNvPr id="4" name="Title 1">
            <a:extLst>
              <a:ext uri="{FF2B5EF4-FFF2-40B4-BE49-F238E27FC236}">
                <a16:creationId xmlns:a16="http://schemas.microsoft.com/office/drawing/2014/main" id="{70FCEBB3-26FD-7889-81CB-4ABB3D0E2D72}"/>
              </a:ext>
            </a:extLst>
          </p:cNvPr>
          <p:cNvSpPr txBox="1">
            <a:spLocks/>
          </p:cNvSpPr>
          <p:nvPr/>
        </p:nvSpPr>
        <p:spPr>
          <a:xfrm>
            <a:off x="1825752" y="228600"/>
            <a:ext cx="8534400" cy="9906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GB" b="1"/>
              <a:t> </a:t>
            </a:r>
            <a:r>
              <a:rPr lang="en-US"/>
              <a:t>(Continued…)</a:t>
            </a:r>
            <a:endParaRPr lang="en-US" dirty="0"/>
          </a:p>
        </p:txBody>
      </p:sp>
    </p:spTree>
    <p:extLst>
      <p:ext uri="{BB962C8B-B14F-4D97-AF65-F5344CB8AC3E}">
        <p14:creationId xmlns:p14="http://schemas.microsoft.com/office/powerpoint/2010/main" val="23737032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5752" y="228600"/>
            <a:ext cx="8534400" cy="990600"/>
          </a:xfrm>
        </p:spPr>
        <p:txBody>
          <a:bodyPr>
            <a:normAutofit/>
          </a:bodyPr>
          <a:lstStyle/>
          <a:p>
            <a:pPr algn="r"/>
            <a:r>
              <a:rPr lang="en-GB" b="1" dirty="0"/>
              <a:t> </a:t>
            </a:r>
            <a:r>
              <a:rPr lang="en-US" dirty="0"/>
              <a:t>(Continued…)</a:t>
            </a:r>
          </a:p>
        </p:txBody>
      </p:sp>
      <p:sp>
        <p:nvSpPr>
          <p:cNvPr id="3" name="Content Placeholder 2"/>
          <p:cNvSpPr>
            <a:spLocks noGrp="1"/>
          </p:cNvSpPr>
          <p:nvPr>
            <p:ph sz="quarter" idx="1"/>
          </p:nvPr>
        </p:nvSpPr>
        <p:spPr>
          <a:xfrm>
            <a:off x="742383" y="1219200"/>
            <a:ext cx="10447699" cy="5562600"/>
          </a:xfrm>
        </p:spPr>
        <p:txBody>
          <a:bodyPr>
            <a:normAutofit/>
          </a:bodyPr>
          <a:lstStyle/>
          <a:p>
            <a:pPr algn="just"/>
            <a:r>
              <a:rPr lang="en-US" dirty="0">
                <a:latin typeface="Times New Roman" pitchFamily="18" charset="0"/>
                <a:cs typeface="Times New Roman" pitchFamily="18" charset="0"/>
              </a:rPr>
              <a:t>The </a:t>
            </a:r>
            <a:r>
              <a:rPr lang="en-US" b="1" dirty="0">
                <a:latin typeface="Times New Roman" pitchFamily="18" charset="0"/>
                <a:cs typeface="Times New Roman" pitchFamily="18" charset="0"/>
              </a:rPr>
              <a:t>backbone</a:t>
            </a:r>
            <a:r>
              <a:rPr lang="en-US" dirty="0">
                <a:latin typeface="Times New Roman" pitchFamily="18" charset="0"/>
                <a:cs typeface="Times New Roman" pitchFamily="18" charset="0"/>
              </a:rPr>
              <a:t> of the World Wide Web is the Hypertext Markup Language, often simply referred to as </a:t>
            </a:r>
            <a:r>
              <a:rPr lang="en-US" b="1" dirty="0">
                <a:latin typeface="Times New Roman" pitchFamily="18" charset="0"/>
                <a:cs typeface="Times New Roman" pitchFamily="18" charset="0"/>
              </a:rPr>
              <a:t>HTML.</a:t>
            </a:r>
            <a:endParaRPr lang="en-GB" b="1" dirty="0">
              <a:latin typeface="Times New Roman" pitchFamily="18" charset="0"/>
              <a:cs typeface="Times New Roman" pitchFamily="18" charset="0"/>
            </a:endParaRPr>
          </a:p>
          <a:p>
            <a:pPr algn="just"/>
            <a:r>
              <a:rPr lang="en-GB" dirty="0">
                <a:latin typeface="Times New Roman" pitchFamily="18" charset="0"/>
                <a:cs typeface="Times New Roman" pitchFamily="18" charset="0"/>
              </a:rPr>
              <a:t>The Web is known as a </a:t>
            </a:r>
            <a:r>
              <a:rPr lang="en-GB" b="1" i="1" dirty="0">
                <a:latin typeface="Times New Roman" pitchFamily="18" charset="0"/>
                <a:cs typeface="Times New Roman" pitchFamily="18" charset="0"/>
              </a:rPr>
              <a:t>client-server system</a:t>
            </a:r>
            <a:r>
              <a:rPr lang="en-GB" dirty="0">
                <a:latin typeface="Times New Roman" pitchFamily="18" charset="0"/>
                <a:cs typeface="Times New Roman" pitchFamily="18" charset="0"/>
              </a:rPr>
              <a:t>. Your computer is the client and the remote computers that store electronic files are the servers.</a:t>
            </a:r>
          </a:p>
          <a:p>
            <a:pPr lvl="0" algn="just"/>
            <a:r>
              <a:rPr lang="en-US" dirty="0">
                <a:latin typeface="Times New Roman" pitchFamily="18" charset="0"/>
                <a:cs typeface="Times New Roman" pitchFamily="18" charset="0"/>
              </a:rPr>
              <a:t>The Web is a </a:t>
            </a:r>
            <a:r>
              <a:rPr lang="en-US" b="1" i="1" dirty="0">
                <a:latin typeface="Times New Roman" pitchFamily="18" charset="0"/>
                <a:cs typeface="Times New Roman" pitchFamily="18" charset="0"/>
              </a:rPr>
              <a:t>distributed network</a:t>
            </a:r>
            <a:r>
              <a:rPr lang="en-US" dirty="0">
                <a:latin typeface="Times New Roman" pitchFamily="18" charset="0"/>
                <a:cs typeface="Times New Roman" pitchFamily="18" charset="0"/>
              </a:rPr>
              <a:t>. </a:t>
            </a:r>
          </a:p>
          <a:p>
            <a:pPr marL="0" indent="0" algn="just">
              <a:buNone/>
            </a:pPr>
            <a:r>
              <a:rPr lang="en-US" dirty="0">
                <a:latin typeface="Times New Roman" pitchFamily="18" charset="0"/>
                <a:cs typeface="Times New Roman" pitchFamily="18" charset="0"/>
              </a:rPr>
              <a:t>    That means there is no central computer for the World Wide Web. Any server on the Web can be accessed directly by any client. If a server on the World Wide Web malfunctions, it doesn't affect the performance of other servers.</a:t>
            </a:r>
          </a:p>
          <a:p>
            <a:pPr lvl="0" algn="just"/>
            <a:endParaRPr lang="en-US" dirty="0">
              <a:latin typeface="Times New Roman" pitchFamily="18" charset="0"/>
              <a:cs typeface="Times New Roman" pitchFamily="18" charset="0"/>
            </a:endParaRPr>
          </a:p>
          <a:p>
            <a:pPr lvl="0" algn="just"/>
            <a:endParaRPr lang="en-US" dirty="0">
              <a:latin typeface="Times New Roman" pitchFamily="18" charset="0"/>
              <a:cs typeface="Times New Roman" pitchFamily="18" charset="0"/>
            </a:endParaRPr>
          </a:p>
          <a:p>
            <a:pPr algn="just"/>
            <a:endParaRPr lang="en-US" dirty="0">
              <a:latin typeface="Times New Roman" pitchFamily="18" charset="0"/>
              <a:cs typeface="Times New Roman" pitchFamily="18" charset="0"/>
            </a:endParaRPr>
          </a:p>
          <a:p>
            <a:pPr algn="just"/>
            <a:endParaRPr lang="en-US" dirty="0">
              <a:latin typeface="Times New Roman" pitchFamily="18" charset="0"/>
              <a:cs typeface="Times New Roman" pitchFamily="18"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r"/>
            <a:r>
              <a:rPr lang="en-US" dirty="0"/>
              <a:t>(Continued…)</a:t>
            </a:r>
            <a:br>
              <a:rPr lang="en-US" b="1" dirty="0"/>
            </a:br>
            <a:endParaRPr lang="en-US" dirty="0"/>
          </a:p>
        </p:txBody>
      </p:sp>
      <p:sp>
        <p:nvSpPr>
          <p:cNvPr id="3" name="Content Placeholder 2"/>
          <p:cNvSpPr>
            <a:spLocks noGrp="1"/>
          </p:cNvSpPr>
          <p:nvPr>
            <p:ph sz="quarter" idx="1"/>
          </p:nvPr>
        </p:nvSpPr>
        <p:spPr>
          <a:xfrm>
            <a:off x="1036948" y="1142999"/>
            <a:ext cx="10008280" cy="5349875"/>
          </a:xfrm>
        </p:spPr>
        <p:txBody>
          <a:bodyPr>
            <a:normAutofit/>
          </a:bodyPr>
          <a:lstStyle/>
          <a:p>
            <a:pPr lvl="0" algn="just"/>
            <a:endParaRPr lang="en-US" dirty="0">
              <a:latin typeface="Times New Roman" pitchFamily="18" charset="0"/>
              <a:cs typeface="Times New Roman" pitchFamily="18" charset="0"/>
            </a:endParaRPr>
          </a:p>
          <a:p>
            <a:pPr lvl="0" algn="just"/>
            <a:r>
              <a:rPr lang="en-US" dirty="0">
                <a:latin typeface="Times New Roman" pitchFamily="18" charset="0"/>
                <a:cs typeface="Times New Roman" pitchFamily="18" charset="0"/>
              </a:rPr>
              <a:t>Most of the documents on the World Wide Web are written in </a:t>
            </a:r>
            <a:r>
              <a:rPr lang="en-US" sz="2400" b="1" dirty="0">
                <a:solidFill>
                  <a:schemeClr val="accent1"/>
                </a:solidFill>
                <a:latin typeface="Times New Roman" pitchFamily="18" charset="0"/>
                <a:cs typeface="Times New Roman" pitchFamily="18" charset="0"/>
              </a:rPr>
              <a:t>Hypertext Markup Language (HTML</a:t>
            </a:r>
            <a:r>
              <a:rPr lang="en-US" sz="2400" dirty="0">
                <a:solidFill>
                  <a:schemeClr val="accent1"/>
                </a:solidFill>
                <a:latin typeface="Times New Roman" pitchFamily="18" charset="0"/>
                <a:cs typeface="Times New Roman" pitchFamily="18" charset="0"/>
              </a:rPr>
              <a:t>). </a:t>
            </a:r>
          </a:p>
          <a:p>
            <a:pPr lvl="0" algn="just"/>
            <a:r>
              <a:rPr lang="en-US" dirty="0">
                <a:latin typeface="Times New Roman" pitchFamily="18" charset="0"/>
                <a:cs typeface="Times New Roman" pitchFamily="18" charset="0"/>
              </a:rPr>
              <a:t>HTML provides instructions for the client software on how the document should be displayed. </a:t>
            </a:r>
          </a:p>
          <a:p>
            <a:pPr lvl="0" algn="just"/>
            <a:r>
              <a:rPr lang="en-US" dirty="0">
                <a:latin typeface="Times New Roman" pitchFamily="18" charset="0"/>
                <a:cs typeface="Times New Roman" pitchFamily="18" charset="0"/>
              </a:rPr>
              <a:t>HTML also contains information about how to link up to other documents on the Web.</a:t>
            </a:r>
          </a:p>
          <a:p>
            <a:pPr algn="just"/>
            <a:endParaRPr lang="en-US" dirty="0">
              <a:latin typeface="Times New Roman" pitchFamily="18" charset="0"/>
              <a:cs typeface="Times New Roman" pitchFamily="18"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70DFC902-7D23-471A-B557-B6B6917D7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5705"/>
            <a:ext cx="12191990" cy="169434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156851" y="637762"/>
            <a:ext cx="9888496" cy="900131"/>
          </a:xfrm>
        </p:spPr>
        <p:txBody>
          <a:bodyPr anchor="t">
            <a:normAutofit fontScale="90000"/>
          </a:bodyPr>
          <a:lstStyle/>
          <a:p>
            <a:r>
              <a:rPr lang="en-US" sz="4000" dirty="0">
                <a:solidFill>
                  <a:schemeClr val="bg1"/>
                </a:solidFill>
              </a:rPr>
              <a:t>How internet Works ?</a:t>
            </a:r>
            <a:br>
              <a:rPr lang="en-US" sz="4000" dirty="0">
                <a:solidFill>
                  <a:schemeClr val="bg1"/>
                </a:solidFill>
              </a:rPr>
            </a:br>
            <a:endParaRPr lang="en-US" sz="4000" dirty="0">
              <a:solidFill>
                <a:schemeClr val="bg1"/>
              </a:solidFill>
            </a:endParaRPr>
          </a:p>
        </p:txBody>
      </p:sp>
      <p:sp>
        <p:nvSpPr>
          <p:cNvPr id="25" name="Rectangle 24">
            <a:extLst>
              <a:ext uri="{FF2B5EF4-FFF2-40B4-BE49-F238E27FC236}">
                <a16:creationId xmlns:a16="http://schemas.microsoft.com/office/drawing/2014/main" id="{A55D5633-D557-4DCA-982C-FF36EB7A1C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88641"/>
            <a:ext cx="12191990" cy="51693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450D3AD2-FA80-415F-A9CE-54D884561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6851" y="2010758"/>
            <a:ext cx="457190"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2" descr="How the Internet Works - SUSO SEO Textbook">
            <a:extLst>
              <a:ext uri="{FF2B5EF4-FFF2-40B4-BE49-F238E27FC236}">
                <a16:creationId xmlns:a16="http://schemas.microsoft.com/office/drawing/2014/main" id="{71272C5E-C8EC-DC4D-315B-6CF21FD902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1326" y="1778695"/>
            <a:ext cx="10797985" cy="4989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41419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D2E961F1-4A28-4A5F-BBD4-6E400E5E6C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72357"/>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7F57BEA8-497D-4AA8-8A18-BDCD696B25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68596"/>
            <a:ext cx="12192000" cy="173555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FA476DC-8CF2-ECE4-1132-FB9A1D2904D7}"/>
              </a:ext>
            </a:extLst>
          </p:cNvPr>
          <p:cNvSpPr>
            <a:spLocks noGrp="1"/>
          </p:cNvSpPr>
          <p:nvPr>
            <p:ph type="title"/>
          </p:nvPr>
        </p:nvSpPr>
        <p:spPr>
          <a:xfrm>
            <a:off x="526073" y="489439"/>
            <a:ext cx="11139854" cy="930447"/>
          </a:xfrm>
        </p:spPr>
        <p:txBody>
          <a:bodyPr vert="horz" lIns="91440" tIns="45720" rIns="91440" bIns="45720" rtlCol="0" anchor="b">
            <a:normAutofit/>
          </a:bodyPr>
          <a:lstStyle/>
          <a:p>
            <a:pPr algn="ctr"/>
            <a:r>
              <a:rPr lang="en-US" sz="5400" kern="1200" dirty="0">
                <a:solidFill>
                  <a:schemeClr val="bg1"/>
                </a:solidFill>
                <a:latin typeface="+mj-lt"/>
                <a:ea typeface="+mj-ea"/>
                <a:cs typeface="+mj-cs"/>
              </a:rPr>
              <a:t>How a website works</a:t>
            </a:r>
          </a:p>
        </p:txBody>
      </p:sp>
      <p:cxnSp>
        <p:nvCxnSpPr>
          <p:cNvPr id="14" name="Straight Connector 13">
            <a:extLst>
              <a:ext uri="{FF2B5EF4-FFF2-40B4-BE49-F238E27FC236}">
                <a16:creationId xmlns:a16="http://schemas.microsoft.com/office/drawing/2014/main" id="{A82415D3-DDE5-4D63-8CB3-23A5EC581B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1479733"/>
            <a:ext cx="2743200" cy="0"/>
          </a:xfrm>
          <a:prstGeom prst="line">
            <a:avLst/>
          </a:prstGeom>
          <a:ln w="19050">
            <a:solidFill>
              <a:schemeClr val="bg1">
                <a:alpha val="7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D7193FB-6AE6-4B3B-8F89-56B55DD63B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201402"/>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5" name="Content Placeholder 4">
            <a:extLst>
              <a:ext uri="{FF2B5EF4-FFF2-40B4-BE49-F238E27FC236}">
                <a16:creationId xmlns:a16="http://schemas.microsoft.com/office/drawing/2014/main" id="{059B6BDE-723F-ACA5-CDD6-B06F99D11257}"/>
              </a:ext>
            </a:extLst>
          </p:cNvPr>
          <p:cNvPicPr>
            <a:picLocks noGrp="1" noChangeAspect="1"/>
          </p:cNvPicPr>
          <p:nvPr>
            <p:ph idx="1"/>
          </p:nvPr>
        </p:nvPicPr>
        <p:blipFill rotWithShape="1">
          <a:blip r:embed="rId2"/>
          <a:srcRect t="35486"/>
          <a:stretch/>
        </p:blipFill>
        <p:spPr>
          <a:xfrm>
            <a:off x="944063" y="2224994"/>
            <a:ext cx="10655875" cy="4210653"/>
          </a:xfrm>
          <a:prstGeom prst="rect">
            <a:avLst/>
          </a:prstGeom>
        </p:spPr>
      </p:pic>
    </p:spTree>
    <p:extLst>
      <p:ext uri="{BB962C8B-B14F-4D97-AF65-F5344CB8AC3E}">
        <p14:creationId xmlns:p14="http://schemas.microsoft.com/office/powerpoint/2010/main" val="38250418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7">
            <a:extLst>
              <a:ext uri="{FF2B5EF4-FFF2-40B4-BE49-F238E27FC236}">
                <a16:creationId xmlns:a16="http://schemas.microsoft.com/office/drawing/2014/main" id="{70DFC902-7D23-471A-B557-B6B6917D7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5705"/>
            <a:ext cx="12191990" cy="169434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156851" y="637762"/>
            <a:ext cx="9888496" cy="900131"/>
          </a:xfrm>
        </p:spPr>
        <p:txBody>
          <a:bodyPr anchor="t">
            <a:normAutofit/>
          </a:bodyPr>
          <a:lstStyle/>
          <a:p>
            <a:r>
              <a:rPr lang="en-GB" sz="4000" b="1" dirty="0">
                <a:solidFill>
                  <a:schemeClr val="bg1"/>
                </a:solidFill>
              </a:rPr>
              <a:t>3. Application Layer Protocols</a:t>
            </a:r>
            <a:endParaRPr lang="en-US" sz="4000" dirty="0">
              <a:solidFill>
                <a:schemeClr val="bg1"/>
              </a:solidFill>
            </a:endParaRPr>
          </a:p>
        </p:txBody>
      </p:sp>
      <p:sp>
        <p:nvSpPr>
          <p:cNvPr id="19" name="Rectangle 9">
            <a:extLst>
              <a:ext uri="{FF2B5EF4-FFF2-40B4-BE49-F238E27FC236}">
                <a16:creationId xmlns:a16="http://schemas.microsoft.com/office/drawing/2014/main" id="{A55D5633-D557-4DCA-982C-FF36EB7A1C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88641"/>
            <a:ext cx="12191990" cy="51693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1">
            <a:extLst>
              <a:ext uri="{FF2B5EF4-FFF2-40B4-BE49-F238E27FC236}">
                <a16:creationId xmlns:a16="http://schemas.microsoft.com/office/drawing/2014/main" id="{450D3AD2-FA80-415F-A9CE-54D884561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6851" y="2010758"/>
            <a:ext cx="457190"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sz="quarter" idx="1"/>
          </p:nvPr>
        </p:nvSpPr>
        <p:spPr>
          <a:xfrm>
            <a:off x="622169" y="2102196"/>
            <a:ext cx="11161336" cy="4366007"/>
          </a:xfrm>
        </p:spPr>
        <p:txBody>
          <a:bodyPr>
            <a:normAutofit fontScale="92500" lnSpcReduction="10000"/>
          </a:bodyPr>
          <a:lstStyle/>
          <a:p>
            <a:pPr algn="just">
              <a:buNone/>
            </a:pPr>
            <a:r>
              <a:rPr lang="en-GB" sz="2400" dirty="0">
                <a:latin typeface="Times New Roman" pitchFamily="18" charset="0"/>
                <a:cs typeface="Times New Roman" pitchFamily="18" charset="0"/>
              </a:rPr>
              <a:t>The protocols in this layer deliver all of the Internet services we're familiar with:</a:t>
            </a:r>
            <a:endParaRPr lang="en-US" sz="2400" dirty="0">
              <a:latin typeface="Times New Roman" pitchFamily="18" charset="0"/>
              <a:cs typeface="Times New Roman" pitchFamily="18" charset="0"/>
            </a:endParaRPr>
          </a:p>
          <a:p>
            <a:pPr lvl="0" algn="just"/>
            <a:r>
              <a:rPr lang="en-US" sz="2400" b="1" dirty="0">
                <a:latin typeface="Times New Roman" pitchFamily="18" charset="0"/>
                <a:cs typeface="Times New Roman" pitchFamily="18" charset="0"/>
              </a:rPr>
              <a:t>HTTP </a:t>
            </a:r>
            <a:r>
              <a:rPr lang="en-US" sz="2400" dirty="0">
                <a:latin typeface="Times New Roman" pitchFamily="18" charset="0"/>
                <a:cs typeface="Times New Roman" pitchFamily="18" charset="0"/>
              </a:rPr>
              <a:t>(</a:t>
            </a:r>
            <a:r>
              <a:rPr lang="en-US" sz="2400" dirty="0" err="1">
                <a:latin typeface="Times New Roman" pitchFamily="18" charset="0"/>
                <a:cs typeface="Times New Roman" pitchFamily="18" charset="0"/>
              </a:rPr>
              <a:t>HyperText</a:t>
            </a:r>
            <a:r>
              <a:rPr lang="en-US" sz="2400" dirty="0">
                <a:latin typeface="Times New Roman" pitchFamily="18" charset="0"/>
                <a:cs typeface="Times New Roman" pitchFamily="18" charset="0"/>
              </a:rPr>
              <a:t> Transfer Protocol, TCP port 80): transmits web pages across the Internet</a:t>
            </a:r>
          </a:p>
          <a:p>
            <a:pPr lvl="0" algn="just"/>
            <a:r>
              <a:rPr lang="en-US" sz="2400" b="1" dirty="0">
                <a:latin typeface="Times New Roman" pitchFamily="18" charset="0"/>
                <a:cs typeface="Times New Roman" pitchFamily="18" charset="0"/>
              </a:rPr>
              <a:t>FTP (</a:t>
            </a:r>
            <a:r>
              <a:rPr lang="en-US" sz="2400" dirty="0">
                <a:latin typeface="Times New Roman" pitchFamily="18" charset="0"/>
                <a:cs typeface="Times New Roman" pitchFamily="18" charset="0"/>
              </a:rPr>
              <a:t>File Transfer Protocol, TCP ports 20 &amp; 21): used for moving files from one machine to another</a:t>
            </a:r>
          </a:p>
          <a:p>
            <a:pPr lvl="0" algn="just"/>
            <a:r>
              <a:rPr lang="en-US" sz="2400" b="1" dirty="0">
                <a:latin typeface="Times New Roman" pitchFamily="18" charset="0"/>
                <a:cs typeface="Times New Roman" pitchFamily="18" charset="0"/>
              </a:rPr>
              <a:t>SMTP</a:t>
            </a:r>
            <a:r>
              <a:rPr lang="en-US" sz="2400" dirty="0">
                <a:latin typeface="Times New Roman" pitchFamily="18" charset="0"/>
                <a:cs typeface="Times New Roman" pitchFamily="18" charset="0"/>
              </a:rPr>
              <a:t> (Simple Mail Transfer Protocol, TCP port 25): for sending e-mail messages</a:t>
            </a:r>
          </a:p>
          <a:p>
            <a:pPr lvl="0" algn="just"/>
            <a:r>
              <a:rPr lang="en-US" sz="2400" b="1" dirty="0">
                <a:latin typeface="Times New Roman" pitchFamily="18" charset="0"/>
                <a:cs typeface="Times New Roman" pitchFamily="18" charset="0"/>
              </a:rPr>
              <a:t>POP3</a:t>
            </a:r>
            <a:r>
              <a:rPr lang="en-US" sz="2400" dirty="0">
                <a:latin typeface="Times New Roman" pitchFamily="18" charset="0"/>
                <a:cs typeface="Times New Roman" pitchFamily="18" charset="0"/>
              </a:rPr>
              <a:t> (Post Office Protocol, version 3, TCP port 110): for retrieving e-mail messages from a e-mail server</a:t>
            </a:r>
          </a:p>
          <a:p>
            <a:pPr lvl="0" algn="just"/>
            <a:r>
              <a:rPr lang="en-US" sz="2400" b="1" dirty="0">
                <a:latin typeface="Times New Roman" pitchFamily="18" charset="0"/>
                <a:cs typeface="Times New Roman" pitchFamily="18" charset="0"/>
              </a:rPr>
              <a:t>NNTP</a:t>
            </a:r>
            <a:r>
              <a:rPr lang="en-US" sz="2400" dirty="0">
                <a:latin typeface="Times New Roman" pitchFamily="18" charset="0"/>
                <a:cs typeface="Times New Roman" pitchFamily="18" charset="0"/>
              </a:rPr>
              <a:t> (Network News Transfer Protocol, TCP port 119): network newsgroups</a:t>
            </a:r>
          </a:p>
          <a:p>
            <a:pPr lvl="0" algn="just"/>
            <a:r>
              <a:rPr lang="en-US" sz="2400" b="1" dirty="0">
                <a:latin typeface="Times New Roman" pitchFamily="18" charset="0"/>
                <a:cs typeface="Times New Roman" pitchFamily="18" charset="0"/>
              </a:rPr>
              <a:t>Telnet</a:t>
            </a:r>
            <a:r>
              <a:rPr lang="en-US" sz="2400" dirty="0">
                <a:latin typeface="Times New Roman" pitchFamily="18" charset="0"/>
                <a:cs typeface="Times New Roman" pitchFamily="18" charset="0"/>
              </a:rPr>
              <a:t> (TCP port 23): allows users to log on to remote computers just as if they were sitting in front of the remote computer</a:t>
            </a:r>
          </a:p>
          <a:p>
            <a:pPr lvl="0" algn="just"/>
            <a:r>
              <a:rPr lang="en-US" sz="2400" b="1" dirty="0">
                <a:latin typeface="Times New Roman" pitchFamily="18" charset="0"/>
                <a:cs typeface="Times New Roman" pitchFamily="18" charset="0"/>
              </a:rPr>
              <a:t>DNS</a:t>
            </a:r>
            <a:r>
              <a:rPr lang="en-US" sz="2400" dirty="0">
                <a:latin typeface="Times New Roman" pitchFamily="18" charset="0"/>
                <a:cs typeface="Times New Roman" pitchFamily="18" charset="0"/>
              </a:rPr>
              <a:t> (Domain Name Service, UDP port 53): translates the machine name part of the URL into IP addresses.</a:t>
            </a:r>
          </a:p>
          <a:p>
            <a:endParaRPr lang="en-US" sz="1700" dirty="0">
              <a:latin typeface="Times New Roman" pitchFamily="18" charset="0"/>
              <a:cs typeface="Times New Roman" pitchFamily="18"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7">
            <a:extLst>
              <a:ext uri="{FF2B5EF4-FFF2-40B4-BE49-F238E27FC236}">
                <a16:creationId xmlns:a16="http://schemas.microsoft.com/office/drawing/2014/main" id="{70DFC902-7D23-471A-B557-B6B6917D7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5705"/>
            <a:ext cx="12191990" cy="169434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156851" y="637762"/>
            <a:ext cx="9888496" cy="900131"/>
          </a:xfrm>
        </p:spPr>
        <p:txBody>
          <a:bodyPr anchor="t">
            <a:normAutofit/>
          </a:bodyPr>
          <a:lstStyle/>
          <a:p>
            <a:r>
              <a:rPr lang="en-GB" sz="4000" b="1" dirty="0">
                <a:solidFill>
                  <a:schemeClr val="bg1"/>
                </a:solidFill>
              </a:rPr>
              <a:t>3.1 HTTP and HTTPs?</a:t>
            </a:r>
            <a:endParaRPr lang="en-US" sz="4000" dirty="0">
              <a:solidFill>
                <a:schemeClr val="bg1"/>
              </a:solidFill>
            </a:endParaRPr>
          </a:p>
        </p:txBody>
      </p:sp>
      <p:sp>
        <p:nvSpPr>
          <p:cNvPr id="19" name="Rectangle 9">
            <a:extLst>
              <a:ext uri="{FF2B5EF4-FFF2-40B4-BE49-F238E27FC236}">
                <a16:creationId xmlns:a16="http://schemas.microsoft.com/office/drawing/2014/main" id="{A55D5633-D557-4DCA-982C-FF36EB7A1C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88641"/>
            <a:ext cx="12191990" cy="51693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1">
            <a:extLst>
              <a:ext uri="{FF2B5EF4-FFF2-40B4-BE49-F238E27FC236}">
                <a16:creationId xmlns:a16="http://schemas.microsoft.com/office/drawing/2014/main" id="{450D3AD2-FA80-415F-A9CE-54D884561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6851" y="2010758"/>
            <a:ext cx="457190"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sz="quarter" idx="1"/>
          </p:nvPr>
        </p:nvSpPr>
        <p:spPr>
          <a:xfrm>
            <a:off x="622169" y="2102196"/>
            <a:ext cx="11161336" cy="4554726"/>
          </a:xfrm>
        </p:spPr>
        <p:txBody>
          <a:bodyPr>
            <a:normAutofit lnSpcReduction="10000"/>
          </a:bodyPr>
          <a:lstStyle/>
          <a:p>
            <a:pPr marL="228600" marR="0" lvl="0" indent="-228600" algn="just"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GB" sz="2400" b="1" i="0" u="none" strike="noStrike" kern="1200" cap="none" spc="0" normalizeH="0" baseline="0" noProof="0" dirty="0">
                <a:ln>
                  <a:noFill/>
                </a:ln>
                <a:solidFill>
                  <a:prstClr val="black"/>
                </a:solidFill>
                <a:effectLst/>
                <a:uLnTx/>
                <a:uFillTx/>
                <a:latin typeface="Times New Roman" pitchFamily="18" charset="0"/>
                <a:ea typeface="+mn-ea"/>
                <a:cs typeface="Times New Roman" pitchFamily="18" charset="0"/>
              </a:rPr>
              <a:t>Hypertext Transfer Protocol (HTTP) </a:t>
            </a:r>
            <a:r>
              <a:rPr kumimoji="0" lang="en-GB" sz="3200" b="0" i="0" u="none" strike="noStrike" kern="1200" cap="none" spc="0" normalizeH="0" baseline="0" noProof="0" dirty="0">
                <a:ln>
                  <a:noFill/>
                </a:ln>
                <a:solidFill>
                  <a:prstClr val="black"/>
                </a:solidFill>
                <a:effectLst/>
                <a:uLnTx/>
                <a:uFillTx/>
                <a:latin typeface="Times New Roman" pitchFamily="18" charset="0"/>
                <a:ea typeface="+mn-ea"/>
                <a:cs typeface="Times New Roman" pitchFamily="18" charset="0"/>
              </a:rPr>
              <a:t>is a communications protocol. Its use for retrieving inter-linked text documents (hypertext) led to the establishment of the </a:t>
            </a:r>
            <a:r>
              <a:rPr kumimoji="0" lang="en-GB" b="1" i="0" u="none" strike="noStrike" kern="1200" cap="none" spc="0" normalizeH="0" baseline="0" noProof="0" dirty="0">
                <a:ln>
                  <a:noFill/>
                </a:ln>
                <a:solidFill>
                  <a:prstClr val="black"/>
                </a:solidFill>
                <a:effectLst/>
                <a:uLnTx/>
                <a:uFillTx/>
                <a:latin typeface="Times New Roman" pitchFamily="18" charset="0"/>
                <a:ea typeface="+mn-ea"/>
                <a:cs typeface="Times New Roman" pitchFamily="18" charset="0"/>
              </a:rPr>
              <a:t>World Wide Web. </a:t>
            </a:r>
          </a:p>
          <a:p>
            <a:pPr marL="228600" marR="0" lvl="0" indent="-228600" algn="just"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GB" sz="3200" b="0" i="0" u="none" strike="noStrike" kern="1200" cap="none" spc="0" normalizeH="0" baseline="0" noProof="0" dirty="0">
                <a:ln>
                  <a:noFill/>
                </a:ln>
                <a:solidFill>
                  <a:prstClr val="black"/>
                </a:solidFill>
                <a:effectLst/>
                <a:uLnTx/>
                <a:uFillTx/>
                <a:latin typeface="Times New Roman" pitchFamily="18" charset="0"/>
                <a:ea typeface="+mn-ea"/>
                <a:cs typeface="Times New Roman" pitchFamily="18" charset="0"/>
              </a:rPr>
              <a:t>HTTP is a request/response standard between a client and a server.</a:t>
            </a:r>
          </a:p>
          <a:p>
            <a:pPr marL="228600" marR="0" lvl="0" indent="-228600" algn="just"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GB" sz="3200" b="0" i="0" u="none" strike="noStrike" kern="1200" cap="none" spc="0" normalizeH="0" baseline="0" noProof="0" dirty="0">
                <a:ln>
                  <a:noFill/>
                </a:ln>
                <a:solidFill>
                  <a:prstClr val="black"/>
                </a:solidFill>
                <a:effectLst/>
                <a:uLnTx/>
                <a:uFillTx/>
                <a:latin typeface="Times New Roman" pitchFamily="18" charset="0"/>
                <a:ea typeface="+mn-ea"/>
                <a:cs typeface="Times New Roman" pitchFamily="18" charset="0"/>
              </a:rPr>
              <a:t> A client is the end user, the server is the web site. The client making a HTTP request—using a web browser, or other end-user tool—is referred to as the </a:t>
            </a:r>
            <a:r>
              <a:rPr kumimoji="0" lang="en-GB" sz="3200" b="1" i="1" u="none" strike="noStrike" kern="1200" cap="none" spc="0" normalizeH="0" baseline="0" noProof="0" dirty="0">
                <a:ln>
                  <a:noFill/>
                </a:ln>
                <a:solidFill>
                  <a:prstClr val="black"/>
                </a:solidFill>
                <a:effectLst/>
                <a:uLnTx/>
                <a:uFillTx/>
                <a:latin typeface="Times New Roman" pitchFamily="18" charset="0"/>
                <a:ea typeface="+mn-ea"/>
                <a:cs typeface="Times New Roman" pitchFamily="18" charset="0"/>
              </a:rPr>
              <a:t>user agent</a:t>
            </a:r>
            <a:r>
              <a:rPr kumimoji="0" lang="en-GB" sz="3200" b="0" i="0" u="none" strike="noStrike" kern="1200" cap="none" spc="0" normalizeH="0" baseline="0" noProof="0" dirty="0">
                <a:ln>
                  <a:noFill/>
                </a:ln>
                <a:solidFill>
                  <a:prstClr val="black"/>
                </a:solidFill>
                <a:effectLst/>
                <a:uLnTx/>
                <a:uFillTx/>
                <a:latin typeface="Times New Roman" pitchFamily="18" charset="0"/>
                <a:ea typeface="+mn-ea"/>
                <a:cs typeface="Times New Roman" pitchFamily="18" charset="0"/>
              </a:rPr>
              <a:t>. The responding server— which stores or creates </a:t>
            </a:r>
            <a:r>
              <a:rPr kumimoji="0" lang="en-GB" sz="3200" b="0" i="1" u="none" strike="noStrike" kern="1200" cap="none" spc="0" normalizeH="0" baseline="0" noProof="0" dirty="0">
                <a:ln>
                  <a:noFill/>
                </a:ln>
                <a:solidFill>
                  <a:prstClr val="black"/>
                </a:solidFill>
                <a:effectLst/>
                <a:uLnTx/>
                <a:uFillTx/>
                <a:latin typeface="Times New Roman" pitchFamily="18" charset="0"/>
                <a:ea typeface="+mn-ea"/>
                <a:cs typeface="Times New Roman" pitchFamily="18" charset="0"/>
              </a:rPr>
              <a:t>resources </a:t>
            </a:r>
            <a:r>
              <a:rPr kumimoji="0" lang="en-GB" sz="3200" b="0" i="0" u="none" strike="noStrike" kern="1200" cap="none" spc="0" normalizeH="0" baseline="0" noProof="0" dirty="0">
                <a:ln>
                  <a:noFill/>
                </a:ln>
                <a:solidFill>
                  <a:prstClr val="black"/>
                </a:solidFill>
                <a:effectLst/>
                <a:uLnTx/>
                <a:uFillTx/>
                <a:latin typeface="Times New Roman" pitchFamily="18" charset="0"/>
                <a:ea typeface="+mn-ea"/>
                <a:cs typeface="Times New Roman" pitchFamily="18" charset="0"/>
              </a:rPr>
              <a:t>such as HTML files and images—is called the </a:t>
            </a:r>
            <a:r>
              <a:rPr kumimoji="0" lang="en-GB" sz="3200" b="1" i="1" u="none" strike="noStrike" kern="1200" cap="none" spc="0" normalizeH="0" baseline="0" noProof="0" dirty="0">
                <a:ln>
                  <a:noFill/>
                </a:ln>
                <a:solidFill>
                  <a:prstClr val="black"/>
                </a:solidFill>
                <a:effectLst/>
                <a:uLnTx/>
                <a:uFillTx/>
                <a:latin typeface="Times New Roman" pitchFamily="18" charset="0"/>
                <a:ea typeface="+mn-ea"/>
                <a:cs typeface="Times New Roman" pitchFamily="18" charset="0"/>
              </a:rPr>
              <a:t>origin</a:t>
            </a:r>
            <a:r>
              <a:rPr kumimoji="0" lang="en-GB" sz="3200" b="1" i="0" u="none" strike="noStrike" kern="1200" cap="none" spc="0" normalizeH="0" baseline="0" noProof="0" dirty="0">
                <a:ln>
                  <a:noFill/>
                </a:ln>
                <a:solidFill>
                  <a:prstClr val="black"/>
                </a:solidFill>
                <a:effectLst/>
                <a:uLnTx/>
                <a:uFillTx/>
                <a:latin typeface="Times New Roman" pitchFamily="18" charset="0"/>
                <a:ea typeface="+mn-ea"/>
                <a:cs typeface="Times New Roman" pitchFamily="18" charset="0"/>
              </a:rPr>
              <a:t> </a:t>
            </a:r>
            <a:r>
              <a:rPr kumimoji="0" lang="en-GB" sz="3200" b="1" i="1" u="none" strike="noStrike" kern="1200" cap="none" spc="0" normalizeH="0" baseline="0" noProof="0" dirty="0">
                <a:ln>
                  <a:noFill/>
                </a:ln>
                <a:solidFill>
                  <a:prstClr val="black"/>
                </a:solidFill>
                <a:effectLst/>
                <a:uLnTx/>
                <a:uFillTx/>
                <a:latin typeface="Times New Roman" pitchFamily="18" charset="0"/>
                <a:ea typeface="+mn-ea"/>
                <a:cs typeface="Times New Roman" pitchFamily="18" charset="0"/>
              </a:rPr>
              <a:t>server</a:t>
            </a:r>
          </a:p>
          <a:p>
            <a:endParaRPr lang="en-US" sz="1700" dirty="0">
              <a:latin typeface="Times New Roman" pitchFamily="18" charset="0"/>
              <a:cs typeface="Times New Roman" pitchFamily="18" charset="0"/>
            </a:endParaRPr>
          </a:p>
        </p:txBody>
      </p:sp>
    </p:spTree>
    <p:extLst>
      <p:ext uri="{BB962C8B-B14F-4D97-AF65-F5344CB8AC3E}">
        <p14:creationId xmlns:p14="http://schemas.microsoft.com/office/powerpoint/2010/main" val="38568195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a:t>3.1.1 HTTP</a:t>
            </a:r>
            <a:endParaRPr lang="en-US" b="1" dirty="0"/>
          </a:p>
        </p:txBody>
      </p:sp>
      <p:sp>
        <p:nvSpPr>
          <p:cNvPr id="3" name="Content Placeholder 2"/>
          <p:cNvSpPr>
            <a:spLocks noGrp="1"/>
          </p:cNvSpPr>
          <p:nvPr>
            <p:ph sz="quarter" idx="1"/>
          </p:nvPr>
        </p:nvSpPr>
        <p:spPr>
          <a:xfrm>
            <a:off x="1828800" y="1554162"/>
            <a:ext cx="8686800" cy="5075238"/>
          </a:xfrm>
        </p:spPr>
        <p:txBody>
          <a:bodyPr>
            <a:normAutofit lnSpcReduction="10000"/>
          </a:bodyPr>
          <a:lstStyle/>
          <a:p>
            <a:pPr algn="just"/>
            <a:r>
              <a:rPr lang="en-GB" dirty="0">
                <a:latin typeface="Times New Roman" pitchFamily="18" charset="0"/>
                <a:cs typeface="Times New Roman" pitchFamily="18" charset="0"/>
              </a:rPr>
              <a:t>an HTTP client initiates a request. </a:t>
            </a:r>
          </a:p>
          <a:p>
            <a:pPr algn="just"/>
            <a:r>
              <a:rPr lang="en-GB" dirty="0">
                <a:latin typeface="Times New Roman" pitchFamily="18" charset="0"/>
                <a:cs typeface="Times New Roman" pitchFamily="18" charset="0"/>
              </a:rPr>
              <a:t>It establishes a Transmission Control Protocol (TCP) connection to a particular port on a host (port 80 by default).</a:t>
            </a:r>
          </a:p>
          <a:p>
            <a:pPr algn="just"/>
            <a:r>
              <a:rPr lang="en-GB" dirty="0">
                <a:latin typeface="Times New Roman" pitchFamily="18" charset="0"/>
                <a:cs typeface="Times New Roman" pitchFamily="18" charset="0"/>
              </a:rPr>
              <a:t> An HTTP server listening on that port waits for the client to send a request message. Upon receiving the request, the server sends back a status line, such as "HTTP/1.1 200 OK", and a message of its own, the body of which is perhaps the requested file, an error message, or some other information.</a:t>
            </a:r>
          </a:p>
          <a:p>
            <a:pPr algn="just"/>
            <a:r>
              <a:rPr lang="en-GB" dirty="0">
                <a:latin typeface="Times New Roman" pitchFamily="18" charset="0"/>
                <a:cs typeface="Times New Roman" pitchFamily="18" charset="0"/>
              </a:rPr>
              <a:t>Resources to be accessed by HTTP are identified using Uniform Resource Locators (URLs)) using the http: or https URI schemes.</a:t>
            </a:r>
            <a:endParaRPr lang="en-US" dirty="0">
              <a:latin typeface="Times New Roman" pitchFamily="18" charset="0"/>
              <a:cs typeface="Times New Roman" pitchFamily="18" charset="0"/>
            </a:endParaRPr>
          </a:p>
          <a:p>
            <a:pPr algn="just"/>
            <a:endParaRPr lang="en-US" dirty="0">
              <a:latin typeface="Times New Roman" pitchFamily="18" charset="0"/>
              <a:cs typeface="Times New Roman" pitchFamily="18"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5752" y="381000"/>
            <a:ext cx="8534400" cy="606552"/>
          </a:xfrm>
        </p:spPr>
        <p:txBody>
          <a:bodyPr>
            <a:normAutofit fontScale="90000"/>
          </a:bodyPr>
          <a:lstStyle/>
          <a:p>
            <a:r>
              <a:rPr lang="en-GB" b="1" dirty="0"/>
              <a:t>3.1.2 HTTPS</a:t>
            </a:r>
            <a:endParaRPr lang="en-US" dirty="0"/>
          </a:p>
        </p:txBody>
      </p:sp>
      <p:sp>
        <p:nvSpPr>
          <p:cNvPr id="3" name="Content Placeholder 2"/>
          <p:cNvSpPr>
            <a:spLocks noGrp="1"/>
          </p:cNvSpPr>
          <p:nvPr>
            <p:ph sz="quarter" idx="1"/>
          </p:nvPr>
        </p:nvSpPr>
        <p:spPr>
          <a:xfrm>
            <a:off x="1145219" y="987552"/>
            <a:ext cx="9370381" cy="5641848"/>
          </a:xfrm>
        </p:spPr>
        <p:txBody>
          <a:bodyPr>
            <a:normAutofit lnSpcReduction="10000"/>
          </a:bodyPr>
          <a:lstStyle/>
          <a:p>
            <a:pPr algn="just"/>
            <a:r>
              <a:rPr lang="en-US" dirty="0"/>
              <a:t>Hyper Text Transfer Protocol Secure (HTTPS) is the secure version of HTTP, the protocol over which data is sent between your browser and the website that you are connected to. </a:t>
            </a:r>
          </a:p>
          <a:p>
            <a:pPr algn="just"/>
            <a:r>
              <a:rPr lang="en-US" dirty="0"/>
              <a:t>The 'S' at the end of HTTPS stands for 'Secure'. It means all communications between your browser and the website are encrypted. </a:t>
            </a:r>
          </a:p>
          <a:p>
            <a:pPr algn="just"/>
            <a:r>
              <a:rPr lang="en-US" dirty="0"/>
              <a:t>HTTPS is often used to protect highly confidential online transactions like online </a:t>
            </a:r>
            <a:r>
              <a:rPr lang="en-US" i="1" dirty="0"/>
              <a:t>banking </a:t>
            </a:r>
            <a:r>
              <a:rPr lang="en-US" dirty="0"/>
              <a:t>and </a:t>
            </a:r>
            <a:r>
              <a:rPr lang="en-US" i="1" dirty="0"/>
              <a:t>online shopping </a:t>
            </a:r>
            <a:r>
              <a:rPr lang="en-US" dirty="0"/>
              <a:t>order forms.</a:t>
            </a:r>
          </a:p>
          <a:p>
            <a:pPr algn="just"/>
            <a:r>
              <a:rPr lang="en-US" dirty="0"/>
              <a:t>Web browsers such as Internet Explorer, Firefox and Chrome also display a padlock icon in the address bar to visually indicate that HTTPS connection is in effect. </a:t>
            </a:r>
          </a:p>
          <a:p>
            <a:pPr algn="just"/>
            <a:r>
              <a:rPr lang="en-GB" dirty="0">
                <a:latin typeface="Times New Roman" pitchFamily="18" charset="0"/>
                <a:cs typeface="Times New Roman" pitchFamily="18" charset="0"/>
              </a:rPr>
              <a:t>This ensures reasonable protection from eavesdroppers but is weak with </a:t>
            </a:r>
            <a:r>
              <a:rPr lang="en-GB" i="1" dirty="0">
                <a:latin typeface="Times New Roman" pitchFamily="18" charset="0"/>
                <a:cs typeface="Times New Roman" pitchFamily="18" charset="0"/>
              </a:rPr>
              <a:t>man-in-the-middl</a:t>
            </a:r>
            <a:r>
              <a:rPr lang="en-GB" dirty="0">
                <a:latin typeface="Times New Roman" pitchFamily="18" charset="0"/>
                <a:cs typeface="Times New Roman" pitchFamily="18" charset="0"/>
              </a:rPr>
              <a:t>e attacks. </a:t>
            </a:r>
          </a:p>
          <a:p>
            <a:pPr algn="just"/>
            <a:endParaRPr lang="en-GB" dirty="0">
              <a:latin typeface="Times New Roman" pitchFamily="18" charset="0"/>
              <a:cs typeface="Times New Roman" pitchFamily="18" charset="0"/>
            </a:endParaRPr>
          </a:p>
          <a:p>
            <a:pPr algn="just"/>
            <a:endParaRPr lang="en-US" dirty="0">
              <a:latin typeface="Times New Roman" pitchFamily="18" charset="0"/>
              <a:cs typeface="Times New Roman" pitchFamily="18"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02265F-465C-80E0-A7AC-2D0865C7CD35}"/>
              </a:ext>
            </a:extLst>
          </p:cNvPr>
          <p:cNvSpPr>
            <a:spLocks noGrp="1"/>
          </p:cNvSpPr>
          <p:nvPr>
            <p:ph type="title"/>
          </p:nvPr>
        </p:nvSpPr>
        <p:spPr>
          <a:xfrm>
            <a:off x="804673" y="1445494"/>
            <a:ext cx="3616856" cy="4376572"/>
          </a:xfrm>
        </p:spPr>
        <p:txBody>
          <a:bodyPr anchor="ctr">
            <a:normAutofit/>
          </a:bodyPr>
          <a:lstStyle/>
          <a:p>
            <a:pPr algn="ctr"/>
            <a:r>
              <a:rPr lang="en-US" sz="4800" b="1" dirty="0">
                <a:latin typeface="Century Gothic" panose="020B0502020202020204" pitchFamily="34" charset="0"/>
              </a:rPr>
              <a:t>Outlines of the Chapter</a:t>
            </a:r>
            <a:r>
              <a:rPr lang="en-US" sz="4800" dirty="0">
                <a:latin typeface="Century Gothic" panose="020B0502020202020204" pitchFamily="34" charset="0"/>
              </a:rPr>
              <a:t>: </a:t>
            </a:r>
          </a:p>
        </p:txBody>
      </p:sp>
      <p:sp>
        <p:nvSpPr>
          <p:cNvPr id="17" name="Freeform: Shape 16">
            <a:extLst>
              <a:ext uri="{FF2B5EF4-FFF2-40B4-BE49-F238E27FC236}">
                <a16:creationId xmlns:a16="http://schemas.microsoft.com/office/drawing/2014/main" id="{DFF2AC85-FAA0-4844-813F-83C04D7382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7636" y="0"/>
            <a:ext cx="7281316" cy="6858000"/>
          </a:xfrm>
          <a:custGeom>
            <a:avLst/>
            <a:gdLst>
              <a:gd name="connsiteX0" fmla="*/ 361354 w 7281316"/>
              <a:gd name="connsiteY0" fmla="*/ 0 h 6858000"/>
              <a:gd name="connsiteX1" fmla="*/ 7281316 w 7281316"/>
              <a:gd name="connsiteY1" fmla="*/ 0 h 6858000"/>
              <a:gd name="connsiteX2" fmla="*/ 7281316 w 7281316"/>
              <a:gd name="connsiteY2" fmla="*/ 6858000 h 6858000"/>
              <a:gd name="connsiteX3" fmla="*/ 696735 w 7281316"/>
              <a:gd name="connsiteY3" fmla="*/ 6858000 h 6858000"/>
              <a:gd name="connsiteX4" fmla="*/ 690849 w 7281316"/>
              <a:gd name="connsiteY4" fmla="*/ 6842426 h 6858000"/>
              <a:gd name="connsiteX5" fmla="*/ 335637 w 7281316"/>
              <a:gd name="connsiteY5" fmla="*/ 9472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81316" h="6858000">
                <a:moveTo>
                  <a:pt x="361354" y="0"/>
                </a:moveTo>
                <a:lnTo>
                  <a:pt x="7281316" y="0"/>
                </a:lnTo>
                <a:lnTo>
                  <a:pt x="7281316" y="6858000"/>
                </a:lnTo>
                <a:lnTo>
                  <a:pt x="696735" y="6858000"/>
                </a:lnTo>
                <a:lnTo>
                  <a:pt x="690849" y="6842426"/>
                </a:lnTo>
                <a:cubicBezTo>
                  <a:pt x="-65870" y="4704140"/>
                  <a:pt x="-226206" y="2374054"/>
                  <a:pt x="335637" y="94722"/>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89CC0F1E-BAA2-47B1-8F83-7ECB9FD9E0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89558" y="0"/>
            <a:ext cx="6999394" cy="6858000"/>
          </a:xfrm>
          <a:custGeom>
            <a:avLst/>
            <a:gdLst>
              <a:gd name="connsiteX0" fmla="*/ 6999394 w 6999394"/>
              <a:gd name="connsiteY0" fmla="*/ 0 h 6858000"/>
              <a:gd name="connsiteX1" fmla="*/ 6999394 w 6999394"/>
              <a:gd name="connsiteY1" fmla="*/ 6858000 h 6858000"/>
              <a:gd name="connsiteX2" fmla="*/ 717029 w 6999394"/>
              <a:gd name="connsiteY2" fmla="*/ 6858000 h 6858000"/>
              <a:gd name="connsiteX3" fmla="*/ 623642 w 6999394"/>
              <a:gd name="connsiteY3" fmla="*/ 6599363 h 6858000"/>
              <a:gd name="connsiteX4" fmla="*/ 319533 w 6999394"/>
              <a:gd name="connsiteY4" fmla="*/ 193787 h 6858000"/>
              <a:gd name="connsiteX5" fmla="*/ 371685 w 6999394"/>
              <a:gd name="connsiteY5" fmla="*/ 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99394" h="6858000">
                <a:moveTo>
                  <a:pt x="6999394" y="0"/>
                </a:moveTo>
                <a:lnTo>
                  <a:pt x="6999394" y="6858000"/>
                </a:lnTo>
                <a:lnTo>
                  <a:pt x="717029" y="6858000"/>
                </a:lnTo>
                <a:lnTo>
                  <a:pt x="623642" y="6599363"/>
                </a:lnTo>
                <a:cubicBezTo>
                  <a:pt x="-67685" y="4563346"/>
                  <a:pt x="-206622" y="2355719"/>
                  <a:pt x="319533" y="193787"/>
                </a:cubicBezTo>
                <a:lnTo>
                  <a:pt x="371685" y="1"/>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ED5A2AE-732F-13F7-1E60-AE59316FA67A}"/>
              </a:ext>
            </a:extLst>
          </p:cNvPr>
          <p:cNvSpPr>
            <a:spLocks noGrp="1"/>
          </p:cNvSpPr>
          <p:nvPr>
            <p:ph idx="1"/>
          </p:nvPr>
        </p:nvSpPr>
        <p:spPr>
          <a:xfrm>
            <a:off x="5576935" y="1045947"/>
            <a:ext cx="6301211" cy="4902180"/>
          </a:xfrm>
        </p:spPr>
        <p:txBody>
          <a:bodyPr anchor="ctr">
            <a:normAutofit/>
          </a:bodyPr>
          <a:lstStyle/>
          <a:p>
            <a:r>
              <a:rPr lang="en-US" sz="3000" b="1" dirty="0">
                <a:solidFill>
                  <a:schemeClr val="bg1"/>
                </a:solidFill>
                <a:latin typeface="Century Gothic" panose="020B0502020202020204" pitchFamily="34" charset="0"/>
              </a:rPr>
              <a:t>The Internet</a:t>
            </a:r>
          </a:p>
          <a:p>
            <a:r>
              <a:rPr lang="en-US" sz="3000" b="1" dirty="0">
                <a:solidFill>
                  <a:schemeClr val="bg1"/>
                </a:solidFill>
                <a:latin typeface="Century Gothic" panose="020B0502020202020204" pitchFamily="34" charset="0"/>
              </a:rPr>
              <a:t>World Wide Web (WWW)</a:t>
            </a:r>
          </a:p>
          <a:p>
            <a:r>
              <a:rPr lang="en-US" sz="3000" b="1" dirty="0">
                <a:solidFill>
                  <a:schemeClr val="bg1"/>
                </a:solidFill>
                <a:latin typeface="Century Gothic" panose="020B0502020202020204" pitchFamily="34" charset="0"/>
              </a:rPr>
              <a:t>Application Layer Protocols</a:t>
            </a:r>
          </a:p>
          <a:p>
            <a:r>
              <a:rPr lang="en-US" sz="3000" b="1" dirty="0">
                <a:solidFill>
                  <a:schemeClr val="bg1"/>
                </a:solidFill>
                <a:latin typeface="Century Gothic" panose="020B0502020202020204" pitchFamily="34" charset="0"/>
              </a:rPr>
              <a:t>Web browser </a:t>
            </a:r>
          </a:p>
          <a:p>
            <a:r>
              <a:rPr lang="en-US" sz="3000" b="1" dirty="0">
                <a:solidFill>
                  <a:schemeClr val="bg1"/>
                </a:solidFill>
                <a:latin typeface="Century Gothic" panose="020B0502020202020204" pitchFamily="34" charset="0"/>
              </a:rPr>
              <a:t>Web Site Development Basics</a:t>
            </a:r>
          </a:p>
          <a:p>
            <a:r>
              <a:rPr lang="en-US" sz="3000" b="1" dirty="0">
                <a:solidFill>
                  <a:schemeClr val="bg1"/>
                </a:solidFill>
                <a:latin typeface="Century Gothic" panose="020B0502020202020204" pitchFamily="34" charset="0"/>
              </a:rPr>
              <a:t>Web and internet Terminologies </a:t>
            </a:r>
            <a:endParaRPr lang="en-US" sz="2200" b="1"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3113882120"/>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1091953" y="1180730"/>
            <a:ext cx="10261847" cy="5448670"/>
          </a:xfrm>
        </p:spPr>
        <p:txBody>
          <a:bodyPr>
            <a:normAutofit/>
          </a:bodyPr>
          <a:lstStyle/>
          <a:p>
            <a:pPr algn="just"/>
            <a:r>
              <a:rPr lang="en-US" dirty="0">
                <a:latin typeface="Times New Roman" pitchFamily="18" charset="0"/>
                <a:cs typeface="Times New Roman" pitchFamily="18" charset="0"/>
              </a:rPr>
              <a:t>SSL certificates contain the computer owner's "public key."</a:t>
            </a:r>
          </a:p>
          <a:p>
            <a:pPr algn="just"/>
            <a:r>
              <a:rPr lang="en-US" dirty="0">
                <a:latin typeface="Times New Roman" pitchFamily="18" charset="0"/>
                <a:cs typeface="Times New Roman" pitchFamily="18" charset="0"/>
              </a:rPr>
              <a:t>The owner shares the public key with anyone who needs it. Other users need the public key to encrypt messages to the owner. </a:t>
            </a:r>
          </a:p>
          <a:p>
            <a:pPr algn="just"/>
            <a:r>
              <a:rPr lang="en-US" dirty="0">
                <a:latin typeface="Times New Roman" pitchFamily="18" charset="0"/>
                <a:cs typeface="Times New Roman" pitchFamily="18" charset="0"/>
              </a:rPr>
              <a:t>The owner sends those users the SSL certificate, which contains the public key. </a:t>
            </a:r>
          </a:p>
          <a:p>
            <a:pPr algn="just"/>
            <a:r>
              <a:rPr lang="en-US" dirty="0">
                <a:latin typeface="Times New Roman" pitchFamily="18" charset="0"/>
                <a:cs typeface="Times New Roman" pitchFamily="18" charset="0"/>
              </a:rPr>
              <a:t>The owner does not share the private key with anyone.</a:t>
            </a:r>
          </a:p>
          <a:p>
            <a:pPr algn="just"/>
            <a:r>
              <a:rPr lang="en-US" dirty="0">
                <a:latin typeface="Times New Roman" pitchFamily="18" charset="0"/>
                <a:cs typeface="Times New Roman" pitchFamily="18" charset="0"/>
              </a:rPr>
              <a:t>The security during the transfer is called the Secure Sockets Layer (SSL) and Transport Layer Security (TLS).</a:t>
            </a:r>
          </a:p>
          <a:p>
            <a:pPr algn="just"/>
            <a:r>
              <a:rPr lang="en-US" dirty="0">
                <a:latin typeface="Times New Roman" pitchFamily="18" charset="0"/>
                <a:cs typeface="Times New Roman" pitchFamily="18" charset="0"/>
              </a:rPr>
              <a:t>The procedure for exchanging public keys using </a:t>
            </a:r>
            <a:r>
              <a:rPr lang="en-US" dirty="0">
                <a:latin typeface="Times New Roman" pitchFamily="18" charset="0"/>
                <a:cs typeface="Times New Roman" pitchFamily="18" charset="0"/>
                <a:hlinkClick r:id="rId2"/>
              </a:rPr>
              <a:t>SSL Certificate</a:t>
            </a:r>
            <a:r>
              <a:rPr lang="en-US" dirty="0">
                <a:latin typeface="Times New Roman" pitchFamily="18" charset="0"/>
                <a:cs typeface="Times New Roman" pitchFamily="18" charset="0"/>
              </a:rPr>
              <a:t> to enable HTTPS, SSL and TLS is called Public Key Infrastructure (PKI).</a:t>
            </a:r>
          </a:p>
          <a:p>
            <a:pPr algn="just"/>
            <a:endParaRPr lang="en-US" dirty="0">
              <a:latin typeface="Times New Roman" pitchFamily="18" charset="0"/>
              <a:cs typeface="Times New Roman" pitchFamily="18" charset="0"/>
            </a:endParaRPr>
          </a:p>
        </p:txBody>
      </p:sp>
      <p:sp>
        <p:nvSpPr>
          <p:cNvPr id="4" name="Title 1">
            <a:extLst>
              <a:ext uri="{FF2B5EF4-FFF2-40B4-BE49-F238E27FC236}">
                <a16:creationId xmlns:a16="http://schemas.microsoft.com/office/drawing/2014/main" id="{A10D2032-B6AF-38F6-B799-649472482187}"/>
              </a:ext>
            </a:extLst>
          </p:cNvPr>
          <p:cNvSpPr>
            <a:spLocks noGrp="1"/>
          </p:cNvSpPr>
          <p:nvPr>
            <p:ph type="title"/>
          </p:nvPr>
        </p:nvSpPr>
        <p:spPr>
          <a:xfrm>
            <a:off x="838200" y="365125"/>
            <a:ext cx="10515600" cy="1325563"/>
          </a:xfrm>
        </p:spPr>
        <p:txBody>
          <a:bodyPr>
            <a:normAutofit/>
          </a:bodyPr>
          <a:lstStyle/>
          <a:p>
            <a:pPr algn="r"/>
            <a:r>
              <a:rPr lang="en-US" dirty="0"/>
              <a:t>(Continued…)</a:t>
            </a:r>
            <a:br>
              <a:rPr lang="en-US" b="1" dirty="0"/>
            </a:br>
            <a:endParaRPr lang="en-US"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
          </p:nvPr>
        </p:nvSpPr>
        <p:spPr/>
        <p:txBody>
          <a:bodyPr/>
          <a:lstStyle/>
          <a:p>
            <a:endParaRPr lang="en-US" dirty="0"/>
          </a:p>
        </p:txBody>
      </p:sp>
      <p:pic>
        <p:nvPicPr>
          <p:cNvPr id="82946" name="Picture 2" descr="http://image.slidesharecdn.com/silverjubilee-140908091444-phpapp01/95/https-5-638.jpg?cb=1410167841"/>
          <p:cNvPicPr>
            <a:picLocks noChangeAspect="1" noChangeArrowheads="1"/>
          </p:cNvPicPr>
          <p:nvPr/>
        </p:nvPicPr>
        <p:blipFill>
          <a:blip r:embed="rId2" cstate="print"/>
          <a:srcRect/>
          <a:stretch>
            <a:fillRect/>
          </a:stretch>
        </p:blipFill>
        <p:spPr bwMode="auto">
          <a:xfrm>
            <a:off x="1676400" y="381000"/>
            <a:ext cx="8763000" cy="6248400"/>
          </a:xfrm>
          <a:prstGeom prst="rect">
            <a:avLst/>
          </a:prstGeom>
          <a:noFill/>
        </p:spPr>
      </p:pic>
      <p:sp>
        <p:nvSpPr>
          <p:cNvPr id="5" name="Title 1">
            <a:extLst>
              <a:ext uri="{FF2B5EF4-FFF2-40B4-BE49-F238E27FC236}">
                <a16:creationId xmlns:a16="http://schemas.microsoft.com/office/drawing/2014/main" id="{EE409C71-5D29-B2A8-C24F-579C1109E3A0}"/>
              </a:ext>
            </a:extLst>
          </p:cNvPr>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a:t>(Continued…)</a:t>
            </a:r>
            <a:br>
              <a:rPr lang="en-US" b="1"/>
            </a:br>
            <a:endParaRPr lang="en-US"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sz="quarter" idx="1"/>
          </p:nvPr>
        </p:nvSpPr>
        <p:spPr/>
        <p:txBody>
          <a:bodyPr/>
          <a:lstStyle/>
          <a:p>
            <a:endParaRPr lang="en-US" dirty="0"/>
          </a:p>
        </p:txBody>
      </p:sp>
      <p:pic>
        <p:nvPicPr>
          <p:cNvPr id="1026" name="Picture 2" descr="http://www.smartinternetlifestyle.com/wp-content/uploads/2014/08/HTTP-vs-HTTPS.jpg?ea00ab"/>
          <p:cNvPicPr>
            <a:picLocks noChangeAspect="1" noChangeArrowheads="1"/>
          </p:cNvPicPr>
          <p:nvPr/>
        </p:nvPicPr>
        <p:blipFill>
          <a:blip r:embed="rId2" cstate="print"/>
          <a:srcRect/>
          <a:stretch>
            <a:fillRect/>
          </a:stretch>
        </p:blipFill>
        <p:spPr bwMode="auto">
          <a:xfrm>
            <a:off x="1905000" y="457200"/>
            <a:ext cx="8458200" cy="6019800"/>
          </a:xfrm>
          <a:prstGeom prst="rect">
            <a:avLst/>
          </a:prstGeom>
          <a:noFill/>
        </p:spPr>
      </p:pic>
      <p:sp>
        <p:nvSpPr>
          <p:cNvPr id="5" name="Title 1">
            <a:extLst>
              <a:ext uri="{FF2B5EF4-FFF2-40B4-BE49-F238E27FC236}">
                <a16:creationId xmlns:a16="http://schemas.microsoft.com/office/drawing/2014/main" id="{C84049AD-D381-C387-2E4F-762A7EDEB851}"/>
              </a:ext>
            </a:extLst>
          </p:cNvPr>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a:t>(Continued…)</a:t>
            </a:r>
            <a:br>
              <a:rPr lang="en-US" b="1"/>
            </a:br>
            <a:endParaRPr lang="en-US"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7">
            <a:extLst>
              <a:ext uri="{FF2B5EF4-FFF2-40B4-BE49-F238E27FC236}">
                <a16:creationId xmlns:a16="http://schemas.microsoft.com/office/drawing/2014/main" id="{70DFC902-7D23-471A-B557-B6B6917D7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5705"/>
            <a:ext cx="12191990" cy="169434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156851" y="637762"/>
            <a:ext cx="9888496" cy="900131"/>
          </a:xfrm>
        </p:spPr>
        <p:txBody>
          <a:bodyPr anchor="t">
            <a:normAutofit/>
          </a:bodyPr>
          <a:lstStyle/>
          <a:p>
            <a:r>
              <a:rPr lang="en-GB" sz="4000" b="1" dirty="0">
                <a:solidFill>
                  <a:schemeClr val="bg1"/>
                </a:solidFill>
              </a:rPr>
              <a:t>4. What is  DNS ?</a:t>
            </a:r>
            <a:endParaRPr lang="en-US" sz="4000" dirty="0">
              <a:solidFill>
                <a:schemeClr val="bg1"/>
              </a:solidFill>
            </a:endParaRPr>
          </a:p>
        </p:txBody>
      </p:sp>
      <p:sp>
        <p:nvSpPr>
          <p:cNvPr id="19" name="Rectangle 9">
            <a:extLst>
              <a:ext uri="{FF2B5EF4-FFF2-40B4-BE49-F238E27FC236}">
                <a16:creationId xmlns:a16="http://schemas.microsoft.com/office/drawing/2014/main" id="{A55D5633-D557-4DCA-982C-FF36EB7A1C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88641"/>
            <a:ext cx="12191990" cy="51693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1">
            <a:extLst>
              <a:ext uri="{FF2B5EF4-FFF2-40B4-BE49-F238E27FC236}">
                <a16:creationId xmlns:a16="http://schemas.microsoft.com/office/drawing/2014/main" id="{450D3AD2-FA80-415F-A9CE-54D884561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6851" y="2010758"/>
            <a:ext cx="457190"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sz="quarter" idx="1"/>
          </p:nvPr>
        </p:nvSpPr>
        <p:spPr>
          <a:xfrm>
            <a:off x="622169" y="2102196"/>
            <a:ext cx="11161336" cy="4554726"/>
          </a:xfrm>
        </p:spPr>
        <p:txBody>
          <a:bodyPr>
            <a:normAutofit fontScale="92500"/>
          </a:bodyPr>
          <a:lstStyle/>
          <a:p>
            <a:pPr algn="just"/>
            <a:r>
              <a:rPr lang="en-GB" sz="2400" dirty="0"/>
              <a:t>The </a:t>
            </a:r>
            <a:r>
              <a:rPr lang="en-GB" sz="2400" u="sng" dirty="0">
                <a:hlinkClick r:id="rId2"/>
              </a:rPr>
              <a:t>domain name</a:t>
            </a:r>
            <a:r>
              <a:rPr lang="en-GB" sz="2400" dirty="0"/>
              <a:t> is basically the address of your website, a nickname for its IP address.</a:t>
            </a:r>
          </a:p>
          <a:p>
            <a:pPr algn="just"/>
            <a:r>
              <a:rPr lang="en-GB" sz="2400" dirty="0"/>
              <a:t> Domains can be assigned to IPs by a Domain Name Registry headed by the Internet Assigned Numbers Authority (IANA).</a:t>
            </a:r>
          </a:p>
          <a:p>
            <a:pPr algn="just"/>
            <a:r>
              <a:rPr lang="en-GB" sz="2400" dirty="0"/>
              <a:t>When we type in a URL, an application-layer service called the </a:t>
            </a:r>
            <a:r>
              <a:rPr lang="en-GB" sz="2400" b="1" dirty="0"/>
              <a:t>Domain Name Service (DNS)</a:t>
            </a:r>
            <a:r>
              <a:rPr lang="en-GB" sz="2400" dirty="0"/>
              <a:t> translates the human-friendly URL into the computer-friendly IP address for us.</a:t>
            </a:r>
          </a:p>
          <a:p>
            <a:pPr algn="just"/>
            <a:r>
              <a:rPr lang="en-GB" sz="2400" dirty="0"/>
              <a:t> DNS performs this translation by consulting the databases maintained by the Domain Name Registrars. DNS is responsible for translating "www.apple.com" into "17.112.152.32" whenever we type that into a browser address bar. DNS is the "phone book" of the Internet: look up a name, and find its number.</a:t>
            </a:r>
          </a:p>
          <a:p>
            <a:pPr algn="just"/>
            <a:r>
              <a:rPr lang="en-US" sz="2400" b="1" dirty="0"/>
              <a:t>TCP</a:t>
            </a:r>
            <a:r>
              <a:rPr lang="en-US" sz="2400" dirty="0"/>
              <a:t>/</a:t>
            </a:r>
            <a:r>
              <a:rPr lang="en-US" sz="2400" b="1" dirty="0"/>
              <a:t>IP</a:t>
            </a:r>
            <a:r>
              <a:rPr lang="en-US" sz="2400" dirty="0"/>
              <a:t>, or the Transmission Control Protocol/Internet Protocol, is a suite of communication protocols used to interconnect network devices on the </a:t>
            </a:r>
            <a:r>
              <a:rPr lang="en-US" sz="2400" dirty="0" err="1"/>
              <a:t>internet.</a:t>
            </a:r>
            <a:r>
              <a:rPr lang="en-US" sz="2400" b="1" dirty="0" err="1"/>
              <a:t>TCP</a:t>
            </a:r>
            <a:r>
              <a:rPr lang="en-US" sz="2400" dirty="0"/>
              <a:t>/</a:t>
            </a:r>
            <a:r>
              <a:rPr lang="en-US" sz="2400" b="1" dirty="0"/>
              <a:t>IP</a:t>
            </a:r>
            <a:r>
              <a:rPr lang="en-US" sz="2400" dirty="0"/>
              <a:t> can also be used as a communications protocol in a private network (an intranet or an extranet).</a:t>
            </a:r>
          </a:p>
          <a:p>
            <a:endParaRPr lang="en-US" sz="1700" dirty="0">
              <a:latin typeface="Times New Roman" pitchFamily="18" charset="0"/>
              <a:cs typeface="Times New Roman" pitchFamily="18" charset="0"/>
            </a:endParaRPr>
          </a:p>
        </p:txBody>
      </p:sp>
    </p:spTree>
    <p:extLst>
      <p:ext uri="{BB962C8B-B14F-4D97-AF65-F5344CB8AC3E}">
        <p14:creationId xmlns:p14="http://schemas.microsoft.com/office/powerpoint/2010/main" val="31716349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7">
            <a:extLst>
              <a:ext uri="{FF2B5EF4-FFF2-40B4-BE49-F238E27FC236}">
                <a16:creationId xmlns:a16="http://schemas.microsoft.com/office/drawing/2014/main" id="{70DFC902-7D23-471A-B557-B6B6917D7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5705"/>
            <a:ext cx="12191990" cy="169434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156851" y="637762"/>
            <a:ext cx="9888496" cy="900131"/>
          </a:xfrm>
        </p:spPr>
        <p:txBody>
          <a:bodyPr anchor="t">
            <a:normAutofit fontScale="90000"/>
          </a:bodyPr>
          <a:lstStyle/>
          <a:p>
            <a:r>
              <a:rPr lang="en-GB" sz="4000" b="1" dirty="0">
                <a:solidFill>
                  <a:schemeClr val="bg1"/>
                </a:solidFill>
              </a:rPr>
              <a:t>5. Uniform Resource Locators (URLs)</a:t>
            </a:r>
            <a:br>
              <a:rPr lang="en-GB" sz="4000" b="1" dirty="0">
                <a:solidFill>
                  <a:schemeClr val="bg1"/>
                </a:solidFill>
              </a:rPr>
            </a:br>
            <a:endParaRPr lang="en-US" sz="4000" dirty="0">
              <a:solidFill>
                <a:schemeClr val="bg1"/>
              </a:solidFill>
            </a:endParaRPr>
          </a:p>
        </p:txBody>
      </p:sp>
      <p:sp>
        <p:nvSpPr>
          <p:cNvPr id="19" name="Rectangle 9">
            <a:extLst>
              <a:ext uri="{FF2B5EF4-FFF2-40B4-BE49-F238E27FC236}">
                <a16:creationId xmlns:a16="http://schemas.microsoft.com/office/drawing/2014/main" id="{A55D5633-D557-4DCA-982C-FF36EB7A1C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88641"/>
            <a:ext cx="12191990" cy="51693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1">
            <a:extLst>
              <a:ext uri="{FF2B5EF4-FFF2-40B4-BE49-F238E27FC236}">
                <a16:creationId xmlns:a16="http://schemas.microsoft.com/office/drawing/2014/main" id="{450D3AD2-FA80-415F-A9CE-54D884561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6851" y="2010758"/>
            <a:ext cx="457190"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sz="quarter" idx="1"/>
          </p:nvPr>
        </p:nvSpPr>
        <p:spPr>
          <a:xfrm>
            <a:off x="622169" y="2102196"/>
            <a:ext cx="11161336" cy="4554726"/>
          </a:xfrm>
        </p:spPr>
        <p:txBody>
          <a:bodyPr>
            <a:normAutofit/>
          </a:bodyPr>
          <a:lstStyle/>
          <a:p>
            <a:pPr marL="228600" marR="0" lvl="0" indent="-228600" algn="just"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GB" sz="2800" b="0" i="0" u="none" strike="noStrike" kern="1200" cap="none" spc="0" normalizeH="0" baseline="0" noProof="0" dirty="0">
                <a:ln>
                  <a:noFill/>
                </a:ln>
                <a:solidFill>
                  <a:prstClr val="black"/>
                </a:solidFill>
                <a:effectLst/>
                <a:uLnTx/>
                <a:uFillTx/>
                <a:latin typeface="Times New Roman" pitchFamily="18" charset="0"/>
                <a:ea typeface="+mn-ea"/>
                <a:cs typeface="Times New Roman" pitchFamily="18" charset="0"/>
              </a:rPr>
              <a:t>Humans being humans, prefer not to have to remember IP addresses like "17.112.152.32".</a:t>
            </a:r>
          </a:p>
          <a:p>
            <a:pPr marL="228600" marR="0" lvl="0" indent="-228600" algn="just"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GB" sz="2800" b="0" i="0" u="none" strike="noStrike" kern="1200" cap="none" spc="0" normalizeH="0" baseline="0" noProof="0" dirty="0">
                <a:ln>
                  <a:noFill/>
                </a:ln>
                <a:solidFill>
                  <a:prstClr val="black"/>
                </a:solidFill>
                <a:effectLst/>
                <a:uLnTx/>
                <a:uFillTx/>
                <a:latin typeface="Times New Roman" pitchFamily="18" charset="0"/>
                <a:ea typeface="+mn-ea"/>
                <a:cs typeface="Times New Roman" pitchFamily="18" charset="0"/>
              </a:rPr>
              <a:t> Instead, we'd rather use a little piece of text like "www.CBE.com", which is called a </a:t>
            </a:r>
            <a:r>
              <a:rPr kumimoji="0" lang="en-GB" sz="2800" b="1" i="0" u="none" strike="noStrike" kern="1200" cap="none" spc="0" normalizeH="0" baseline="0" noProof="0" dirty="0">
                <a:ln>
                  <a:noFill/>
                </a:ln>
                <a:solidFill>
                  <a:prstClr val="black"/>
                </a:solidFill>
                <a:effectLst/>
                <a:uLnTx/>
                <a:uFillTx/>
                <a:latin typeface="Times New Roman" pitchFamily="18" charset="0"/>
                <a:ea typeface="+mn-ea"/>
                <a:cs typeface="Times New Roman" pitchFamily="18" charset="0"/>
              </a:rPr>
              <a:t>Uniform Resource Locator, or URL</a:t>
            </a:r>
            <a:r>
              <a:rPr kumimoji="0" lang="en-GB" sz="2800" b="0" i="0" u="none" strike="noStrike" kern="1200" cap="none" spc="0" normalizeH="0" baseline="0" noProof="0" dirty="0">
                <a:ln>
                  <a:noFill/>
                </a:ln>
                <a:solidFill>
                  <a:prstClr val="black"/>
                </a:solidFill>
                <a:effectLst/>
                <a:uLnTx/>
                <a:uFillTx/>
                <a:latin typeface="Times New Roman" pitchFamily="18" charset="0"/>
                <a:ea typeface="+mn-ea"/>
                <a:cs typeface="Times New Roman" pitchFamily="18" charset="0"/>
              </a:rPr>
              <a:t> (pronounced "You-Are-Elle", or sometimes "Earl"). </a:t>
            </a:r>
          </a:p>
          <a:p>
            <a:pPr marL="228600" marR="0" lvl="0" indent="-228600" algn="just"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GB" sz="2800" b="0" i="0" u="none" strike="noStrike" kern="1200" cap="none" spc="0" normalizeH="0" baseline="0" noProof="0" dirty="0">
                <a:ln>
                  <a:noFill/>
                </a:ln>
                <a:solidFill>
                  <a:prstClr val="black"/>
                </a:solidFill>
                <a:effectLst/>
                <a:uLnTx/>
                <a:uFillTx/>
                <a:latin typeface="Times New Roman" pitchFamily="18" charset="0"/>
                <a:ea typeface="+mn-ea"/>
                <a:cs typeface="Times New Roman" pitchFamily="18" charset="0"/>
              </a:rPr>
              <a:t>In fact, both 17.112.152.32 and www.CBE.com refer to the same Internet host: CBE Computer's webserver.</a:t>
            </a:r>
          </a:p>
          <a:p>
            <a:pPr marL="228600" marR="0" lvl="0" indent="-228600" algn="just"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GB" sz="2800" b="0" i="0" u="none" strike="noStrike" kern="1200" cap="none" spc="0" normalizeH="0" baseline="0" noProof="0" dirty="0">
                <a:ln>
                  <a:noFill/>
                </a:ln>
                <a:solidFill>
                  <a:prstClr val="black"/>
                </a:solidFill>
                <a:effectLst/>
                <a:uLnTx/>
                <a:uFillTx/>
                <a:latin typeface="Times New Roman" pitchFamily="18" charset="0"/>
                <a:ea typeface="+mn-ea"/>
                <a:cs typeface="Times New Roman" pitchFamily="18" charset="0"/>
              </a:rPr>
              <a:t>URL's are used for more than just websites; they're also used for e-mail addresses, FTP servers, network newsgroups, or any other service running on a computer connected to the Internet.</a:t>
            </a:r>
            <a:endParaRPr kumimoji="0" lang="en-US" sz="2800" b="0" i="0" u="none" strike="noStrike" kern="1200" cap="none" spc="0" normalizeH="0" baseline="0" noProof="0" dirty="0">
              <a:ln>
                <a:noFill/>
              </a:ln>
              <a:solidFill>
                <a:prstClr val="black"/>
              </a:solidFill>
              <a:effectLst/>
              <a:uLnTx/>
              <a:uFillTx/>
              <a:latin typeface="Times New Roman" pitchFamily="18" charset="0"/>
              <a:ea typeface="+mn-ea"/>
              <a:cs typeface="Times New Roman" pitchFamily="18" charset="0"/>
            </a:endParaRPr>
          </a:p>
          <a:p>
            <a:pPr marL="228600" marR="0" lvl="0" indent="-228600" algn="just"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prstClr val="black"/>
              </a:solidFill>
              <a:effectLst/>
              <a:uLnTx/>
              <a:uFillTx/>
              <a:latin typeface="Times New Roman" pitchFamily="18" charset="0"/>
              <a:ea typeface="+mn-ea"/>
              <a:cs typeface="Times New Roman" pitchFamily="18" charset="0"/>
            </a:endParaRPr>
          </a:p>
          <a:p>
            <a:endParaRPr lang="en-US" sz="1700" dirty="0">
              <a:latin typeface="Times New Roman" pitchFamily="18" charset="0"/>
              <a:cs typeface="Times New Roman" pitchFamily="18" charset="0"/>
            </a:endParaRPr>
          </a:p>
        </p:txBody>
      </p:sp>
    </p:spTree>
    <p:extLst>
      <p:ext uri="{BB962C8B-B14F-4D97-AF65-F5344CB8AC3E}">
        <p14:creationId xmlns:p14="http://schemas.microsoft.com/office/powerpoint/2010/main" val="25028920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993559" y="1151878"/>
            <a:ext cx="10204882" cy="5706122"/>
          </a:xfrm>
        </p:spPr>
        <p:txBody>
          <a:bodyPr>
            <a:normAutofit fontScale="77500" lnSpcReduction="20000"/>
          </a:bodyPr>
          <a:lstStyle/>
          <a:p>
            <a:pPr algn="just"/>
            <a:r>
              <a:rPr lang="en-GB" dirty="0">
                <a:latin typeface="Times New Roman" pitchFamily="18" charset="0"/>
                <a:cs typeface="Times New Roman" pitchFamily="18" charset="0"/>
              </a:rPr>
              <a:t>A URL is made up of many parts. For example, consider the following:</a:t>
            </a:r>
            <a:endParaRPr lang="en-US" dirty="0">
              <a:latin typeface="Times New Roman" pitchFamily="18" charset="0"/>
              <a:cs typeface="Times New Roman" pitchFamily="18" charset="0"/>
            </a:endParaRPr>
          </a:p>
          <a:p>
            <a:pPr algn="just">
              <a:buNone/>
            </a:pPr>
            <a:r>
              <a:rPr lang="en-GB" dirty="0">
                <a:latin typeface="Times New Roman" pitchFamily="18" charset="0"/>
                <a:cs typeface="Times New Roman" pitchFamily="18" charset="0"/>
              </a:rPr>
              <a:t>                   </a:t>
            </a:r>
            <a:r>
              <a:rPr lang="en-GB" u="sng" dirty="0">
                <a:latin typeface="Times New Roman" pitchFamily="18" charset="0"/>
                <a:cs typeface="Times New Roman" pitchFamily="18" charset="0"/>
              </a:rPr>
              <a:t> </a:t>
            </a:r>
            <a:r>
              <a:rPr lang="en-GB" sz="3400" b="1" u="sng" dirty="0">
                <a:latin typeface="Times New Roman" pitchFamily="18" charset="0"/>
                <a:cs typeface="Times New Roman" pitchFamily="18" charset="0"/>
                <a:hlinkClick r:id="rId2"/>
              </a:rPr>
              <a:t>http://www.FTI.edu/registrat/grader/index.html</a:t>
            </a:r>
            <a:endParaRPr lang="en-GB" sz="3400" b="1" u="sng" dirty="0">
              <a:latin typeface="Times New Roman" pitchFamily="18" charset="0"/>
              <a:cs typeface="Times New Roman" pitchFamily="18" charset="0"/>
            </a:endParaRPr>
          </a:p>
          <a:p>
            <a:pPr algn="just">
              <a:buNone/>
            </a:pPr>
            <a:endParaRPr lang="en-US" dirty="0">
              <a:latin typeface="Times New Roman" pitchFamily="18" charset="0"/>
              <a:cs typeface="Times New Roman" pitchFamily="18" charset="0"/>
            </a:endParaRPr>
          </a:p>
          <a:p>
            <a:pPr lvl="0" algn="just"/>
            <a:r>
              <a:rPr lang="en-US" b="1" dirty="0">
                <a:latin typeface="Times New Roman" pitchFamily="18" charset="0"/>
                <a:cs typeface="Times New Roman" pitchFamily="18" charset="0"/>
              </a:rPr>
              <a:t>http </a:t>
            </a:r>
            <a:r>
              <a:rPr lang="en-US" dirty="0">
                <a:latin typeface="Times New Roman" pitchFamily="18" charset="0"/>
                <a:cs typeface="Times New Roman" pitchFamily="18" charset="0"/>
              </a:rPr>
              <a:t>is the application-layer protocol. In this case HTTP, the protocol used by the     </a:t>
            </a:r>
          </a:p>
          <a:p>
            <a:pPr marL="0" indent="0" algn="just">
              <a:buNone/>
            </a:pPr>
            <a:r>
              <a:rPr lang="en-US" dirty="0">
                <a:latin typeface="Times New Roman" pitchFamily="18" charset="0"/>
                <a:cs typeface="Times New Roman" pitchFamily="18" charset="0"/>
              </a:rPr>
              <a:t>              World Wide Web. </a:t>
            </a:r>
          </a:p>
          <a:p>
            <a:pPr lvl="0" algn="just"/>
            <a:r>
              <a:rPr lang="en-US" b="1" dirty="0">
                <a:latin typeface="Times New Roman" pitchFamily="18" charset="0"/>
                <a:cs typeface="Times New Roman" pitchFamily="18" charset="0"/>
              </a:rPr>
              <a:t>www.FTI.edu</a:t>
            </a:r>
            <a:r>
              <a:rPr lang="en-US" dirty="0">
                <a:latin typeface="Times New Roman" pitchFamily="18" charset="0"/>
                <a:cs typeface="Times New Roman" pitchFamily="18" charset="0"/>
              </a:rPr>
              <a:t> is the</a:t>
            </a:r>
            <a:r>
              <a:rPr lang="en-US" b="1" dirty="0">
                <a:latin typeface="Times New Roman" pitchFamily="18" charset="0"/>
                <a:cs typeface="Times New Roman" pitchFamily="18" charset="0"/>
              </a:rPr>
              <a:t> Fully Qualified Domain Name (FQDN).</a:t>
            </a:r>
            <a:r>
              <a:rPr lang="en-US" dirty="0">
                <a:latin typeface="Times New Roman" pitchFamily="18" charset="0"/>
                <a:cs typeface="Times New Roman" pitchFamily="18" charset="0"/>
              </a:rPr>
              <a:t> In turn, the FQDN is made up of pieces as well (from right to left, or most general to most specific).</a:t>
            </a:r>
          </a:p>
          <a:p>
            <a:pPr marL="0" indent="0" algn="just">
              <a:buNone/>
            </a:pPr>
            <a:endParaRPr lang="en-US" dirty="0">
              <a:latin typeface="Times New Roman" pitchFamily="18" charset="0"/>
              <a:cs typeface="Times New Roman" pitchFamily="18" charset="0"/>
            </a:endParaRPr>
          </a:p>
          <a:p>
            <a:pPr lvl="0" algn="just"/>
            <a:r>
              <a:rPr lang="en-US" b="1" dirty="0">
                <a:latin typeface="Times New Roman" pitchFamily="18" charset="0"/>
                <a:cs typeface="Times New Roman" pitchFamily="18" charset="0"/>
              </a:rPr>
              <a:t>.com</a:t>
            </a:r>
            <a:r>
              <a:rPr lang="en-US" dirty="0">
                <a:latin typeface="Times New Roman" pitchFamily="18" charset="0"/>
                <a:cs typeface="Times New Roman" pitchFamily="18" charset="0"/>
              </a:rPr>
              <a:t> is the </a:t>
            </a:r>
            <a:r>
              <a:rPr lang="en-US" b="1" dirty="0">
                <a:latin typeface="Times New Roman" pitchFamily="18" charset="0"/>
                <a:cs typeface="Times New Roman" pitchFamily="18" charset="0"/>
              </a:rPr>
              <a:t>Top Level Domain (TLD</a:t>
            </a:r>
            <a:r>
              <a:rPr lang="en-US" dirty="0">
                <a:latin typeface="Times New Roman" pitchFamily="18" charset="0"/>
                <a:cs typeface="Times New Roman" pitchFamily="18" charset="0"/>
              </a:rPr>
              <a:t>), in this case meaning “educational institute"</a:t>
            </a:r>
          </a:p>
          <a:p>
            <a:pPr lvl="0" algn="just"/>
            <a:r>
              <a:rPr lang="en-US" b="1" dirty="0">
                <a:latin typeface="Times New Roman" pitchFamily="18" charset="0"/>
                <a:cs typeface="Times New Roman" pitchFamily="18" charset="0"/>
              </a:rPr>
              <a:t>FTI</a:t>
            </a:r>
            <a:r>
              <a:rPr lang="en-US" dirty="0">
                <a:latin typeface="Times New Roman" pitchFamily="18" charset="0"/>
                <a:cs typeface="Times New Roman" pitchFamily="18" charset="0"/>
              </a:rPr>
              <a:t> is the specific company/institute name, chosen by FTI Computer.</a:t>
            </a:r>
          </a:p>
          <a:p>
            <a:pPr lvl="0" algn="just"/>
            <a:r>
              <a:rPr lang="en-US" b="1" dirty="0">
                <a:latin typeface="Times New Roman" pitchFamily="18" charset="0"/>
                <a:cs typeface="Times New Roman" pitchFamily="18" charset="0"/>
              </a:rPr>
              <a:t>www </a:t>
            </a:r>
            <a:r>
              <a:rPr lang="en-US" dirty="0">
                <a:latin typeface="Times New Roman" pitchFamily="18" charset="0"/>
                <a:cs typeface="Times New Roman" pitchFamily="18" charset="0"/>
              </a:rPr>
              <a:t>is the name of the webserver hosting FTI Computer's website. </a:t>
            </a:r>
          </a:p>
          <a:p>
            <a:pPr lvl="0" algn="just"/>
            <a:r>
              <a:rPr lang="en-US" b="1" dirty="0">
                <a:latin typeface="Times New Roman" pitchFamily="18" charset="0"/>
                <a:cs typeface="Times New Roman" pitchFamily="18" charset="0"/>
              </a:rPr>
              <a:t>/</a:t>
            </a:r>
            <a:r>
              <a:rPr lang="en-US" b="1" dirty="0" err="1">
                <a:latin typeface="Times New Roman" pitchFamily="18" charset="0"/>
                <a:cs typeface="Times New Roman" pitchFamily="18" charset="0"/>
              </a:rPr>
              <a:t>Reg</a:t>
            </a:r>
            <a:r>
              <a:rPr lang="en-US" b="1" dirty="0">
                <a:latin typeface="Times New Roman" pitchFamily="18" charset="0"/>
                <a:cs typeface="Times New Roman" pitchFamily="18" charset="0"/>
              </a:rPr>
              <a:t>/grade/index.html</a:t>
            </a:r>
            <a:r>
              <a:rPr lang="en-US" dirty="0">
                <a:latin typeface="Times New Roman" pitchFamily="18" charset="0"/>
                <a:cs typeface="Times New Roman" pitchFamily="18" charset="0"/>
              </a:rPr>
              <a:t> is the path to the requested HTML page on the webserver. This path and file is used by the webserver to figure out which file to return to a browser. Other application-layer protocols might not need a path or file name.</a:t>
            </a:r>
          </a:p>
          <a:p>
            <a:pPr algn="just"/>
            <a:endParaRPr lang="en-US" dirty="0">
              <a:latin typeface="Times New Roman" pitchFamily="18" charset="0"/>
              <a:cs typeface="Times New Roman" pitchFamily="18" charset="0"/>
            </a:endParaRPr>
          </a:p>
        </p:txBody>
      </p:sp>
      <p:sp>
        <p:nvSpPr>
          <p:cNvPr id="4" name="Title 1">
            <a:extLst>
              <a:ext uri="{FF2B5EF4-FFF2-40B4-BE49-F238E27FC236}">
                <a16:creationId xmlns:a16="http://schemas.microsoft.com/office/drawing/2014/main" id="{FDA8ABF0-6F5F-21FF-4678-716AB4B10169}"/>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a:t>(Continued…)</a:t>
            </a:r>
            <a:br>
              <a:rPr lang="en-US" b="1"/>
            </a:br>
            <a:endParaRPr lang="en-US"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p:cNvGraphicFramePr>
            <a:graphicFrameLocks noChangeAspect="1"/>
          </p:cNvGraphicFramePr>
          <p:nvPr/>
        </p:nvGraphicFramePr>
        <p:xfrm>
          <a:off x="2438401" y="685801"/>
          <a:ext cx="7301323" cy="539379"/>
        </p:xfrm>
        <a:graphic>
          <a:graphicData uri="http://schemas.openxmlformats.org/presentationml/2006/ole">
            <mc:AlternateContent xmlns:mc="http://schemas.openxmlformats.org/markup-compatibility/2006">
              <mc:Choice xmlns:v="urn:schemas-microsoft-com:vml" Requires="v">
                <p:oleObj name="Document" r:id="rId2" imgW="7301323" imgH="539379" progId="Word.Document.12">
                  <p:embed/>
                </p:oleObj>
              </mc:Choice>
              <mc:Fallback>
                <p:oleObj name="Document" r:id="rId2" imgW="7301323" imgH="539379" progId="Word.Document.12">
                  <p:embed/>
                  <p:pic>
                    <p:nvPicPr>
                      <p:cNvPr id="6" name="Object 5"/>
                      <p:cNvPicPr/>
                      <p:nvPr/>
                    </p:nvPicPr>
                    <p:blipFill>
                      <a:blip r:embed="rId3"/>
                      <a:stretch>
                        <a:fillRect/>
                      </a:stretch>
                    </p:blipFill>
                    <p:spPr>
                      <a:xfrm>
                        <a:off x="2438401" y="685801"/>
                        <a:ext cx="7301323" cy="539379"/>
                      </a:xfrm>
                      <a:prstGeom prst="rect">
                        <a:avLst/>
                      </a:prstGeom>
                    </p:spPr>
                  </p:pic>
                </p:oleObj>
              </mc:Fallback>
            </mc:AlternateContent>
          </a:graphicData>
        </a:graphic>
      </p:graphicFrame>
      <p:sp>
        <p:nvSpPr>
          <p:cNvPr id="7" name="Rectangle 2"/>
          <p:cNvSpPr>
            <a:spLocks noChangeArrowheads="1"/>
          </p:cNvSpPr>
          <p:nvPr/>
        </p:nvSpPr>
        <p:spPr bwMode="auto">
          <a:xfrm>
            <a:off x="1524001"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8" name="Object 7"/>
          <p:cNvGraphicFramePr>
            <a:graphicFrameLocks noChangeAspect="1"/>
          </p:cNvGraphicFramePr>
          <p:nvPr>
            <p:extLst>
              <p:ext uri="{D42A27DB-BD31-4B8C-83A1-F6EECF244321}">
                <p14:modId xmlns:p14="http://schemas.microsoft.com/office/powerpoint/2010/main" val="3985859384"/>
              </p:ext>
            </p:extLst>
          </p:nvPr>
        </p:nvGraphicFramePr>
        <p:xfrm>
          <a:off x="1808086" y="1697896"/>
          <a:ext cx="7315200" cy="901062"/>
        </p:xfrm>
        <a:graphic>
          <a:graphicData uri="http://schemas.openxmlformats.org/presentationml/2006/ole">
            <mc:AlternateContent xmlns:mc="http://schemas.openxmlformats.org/markup-compatibility/2006">
              <mc:Choice xmlns:v="urn:schemas-microsoft-com:vml" Requires="v">
                <p:oleObj name="Visio" r:id="rId4" imgW="4333824" imgH="535773" progId="Visio.Drawing.11">
                  <p:embed/>
                </p:oleObj>
              </mc:Choice>
              <mc:Fallback>
                <p:oleObj name="Visio" r:id="rId4" imgW="4333824" imgH="535773" progId="Visio.Drawing.11">
                  <p:embed/>
                  <p:pic>
                    <p:nvPicPr>
                      <p:cNvPr id="8" name="Object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08086" y="1697896"/>
                        <a:ext cx="7315200" cy="901062"/>
                      </a:xfrm>
                      <a:prstGeom prst="rect">
                        <a:avLst/>
                      </a:prstGeom>
                      <a:noFill/>
                    </p:spPr>
                  </p:pic>
                </p:oleObj>
              </mc:Fallback>
            </mc:AlternateContent>
          </a:graphicData>
        </a:graphic>
      </p:graphicFrame>
      <p:sp>
        <p:nvSpPr>
          <p:cNvPr id="2" name="TextBox 1"/>
          <p:cNvSpPr txBox="1"/>
          <p:nvPr/>
        </p:nvSpPr>
        <p:spPr>
          <a:xfrm>
            <a:off x="2672179" y="3071674"/>
            <a:ext cx="8047608" cy="2462213"/>
          </a:xfrm>
          <a:prstGeom prst="rect">
            <a:avLst/>
          </a:prstGeom>
          <a:noFill/>
        </p:spPr>
        <p:txBody>
          <a:bodyPr wrap="square" rtlCol="0">
            <a:spAutoFit/>
          </a:bodyPr>
          <a:lstStyle/>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Protocols determine network language</a:t>
            </a:r>
          </a:p>
          <a:p>
            <a:pPr marL="800100" lvl="1"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Usually http or https for web browsers</a:t>
            </a:r>
          </a:p>
          <a:p>
            <a:pPr marL="800100" lvl="1"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Other Common Protocols:</a:t>
            </a:r>
          </a:p>
          <a:p>
            <a:pPr marL="800100" lvl="1" indent="-342900">
              <a:buFont typeface="Arial" panose="020B0604020202020204" pitchFamily="34" charset="0"/>
              <a:buChar char="•"/>
            </a:pPr>
            <a:r>
              <a:rPr lang="en-US" sz="2000" dirty="0">
                <a:latin typeface="Courier New" panose="02070309020205020404" pitchFamily="49" charset="0"/>
                <a:cs typeface="Courier New" panose="02070309020205020404" pitchFamily="49" charset="0"/>
              </a:rPr>
              <a:t>https://	(secure)</a:t>
            </a:r>
          </a:p>
          <a:p>
            <a:pPr marL="800100" lvl="1" indent="-342900">
              <a:buFont typeface="Arial" panose="020B0604020202020204" pitchFamily="34" charset="0"/>
              <a:buChar char="•"/>
            </a:pPr>
            <a:r>
              <a:rPr lang="en-US" sz="2000" dirty="0">
                <a:latin typeface="Courier New" panose="02070309020205020404" pitchFamily="49" charset="0"/>
                <a:cs typeface="Courier New" panose="02070309020205020404" pitchFamily="49" charset="0"/>
              </a:rPr>
              <a:t>ftp://		(file transfer)</a:t>
            </a:r>
          </a:p>
          <a:p>
            <a:pPr marL="800100" lvl="1" indent="-342900">
              <a:buFont typeface="Arial" panose="020B0604020202020204" pitchFamily="34" charset="0"/>
              <a:buChar char="•"/>
            </a:pPr>
            <a:r>
              <a:rPr lang="en-US" sz="2000" dirty="0">
                <a:latin typeface="Courier New" panose="02070309020205020404" pitchFamily="49" charset="0"/>
                <a:cs typeface="Courier New" panose="02070309020205020404" pitchFamily="49" charset="0"/>
              </a:rPr>
              <a:t>mailto://	(e-mail address)</a:t>
            </a:r>
          </a:p>
          <a:p>
            <a:pPr marL="800100" lvl="1" indent="-342900">
              <a:buFont typeface="Arial" panose="020B0604020202020204" pitchFamily="34" charset="0"/>
              <a:buChar char="•"/>
            </a:pPr>
            <a:r>
              <a:rPr lang="en-US" sz="2000" dirty="0">
                <a:latin typeface="Courier New" panose="02070309020205020404" pitchFamily="49" charset="0"/>
                <a:cs typeface="Courier New" panose="02070309020205020404" pitchFamily="49" charset="0"/>
              </a:rPr>
              <a:t>file://	(local files)</a:t>
            </a:r>
          </a:p>
        </p:txBody>
      </p:sp>
    </p:spTree>
    <p:extLst>
      <p:ext uri="{BB962C8B-B14F-4D97-AF65-F5344CB8AC3E}">
        <p14:creationId xmlns:p14="http://schemas.microsoft.com/office/powerpoint/2010/main" val="32073902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pPr>
              <a:defRPr/>
            </a:pPr>
            <a:r>
              <a:rPr lang="en-US"/>
              <a:t>Murach's HTML5 and CSS3 (3rd Ed.), C1</a:t>
            </a:r>
          </a:p>
        </p:txBody>
      </p:sp>
      <p:sp>
        <p:nvSpPr>
          <p:cNvPr id="4" name="Footer Placeholder 3"/>
          <p:cNvSpPr>
            <a:spLocks noGrp="1"/>
          </p:cNvSpPr>
          <p:nvPr>
            <p:ph type="ftr" sz="quarter" idx="11"/>
          </p:nvPr>
        </p:nvSpPr>
        <p:spPr/>
        <p:txBody>
          <a:bodyPr/>
          <a:lstStyle/>
          <a:p>
            <a:pPr>
              <a:defRPr/>
            </a:pPr>
            <a:r>
              <a:rPr lang="en-US"/>
              <a:t>© 2015, Mike Murach &amp; Associates, Inc.</a:t>
            </a:r>
          </a:p>
        </p:txBody>
      </p:sp>
      <p:sp>
        <p:nvSpPr>
          <p:cNvPr id="5" name="Slide Number Placeholder 4"/>
          <p:cNvSpPr>
            <a:spLocks noGrp="1"/>
          </p:cNvSpPr>
          <p:nvPr>
            <p:ph type="sldNum" sz="quarter" idx="12"/>
          </p:nvPr>
        </p:nvSpPr>
        <p:spPr/>
        <p:txBody>
          <a:bodyPr/>
          <a:lstStyle/>
          <a:p>
            <a:pPr>
              <a:defRPr/>
            </a:pPr>
            <a:endParaRPr lang="en-US"/>
          </a:p>
          <a:p>
            <a:pPr algn="r">
              <a:defRPr/>
            </a:pPr>
            <a:r>
              <a:rPr lang="en-US" sz="900">
                <a:latin typeface="Arial Narrow" pitchFamily="34" charset="0"/>
              </a:rPr>
              <a:t>Slide </a:t>
            </a:r>
            <a:fld id="{5ECE9829-65B2-40C6-AEFF-7C648FF56A9C}" type="slidenum">
              <a:rPr lang="en-US" sz="900">
                <a:latin typeface="Arial Narrow" pitchFamily="34" charset="0"/>
              </a:rPr>
              <a:pPr algn="r">
                <a:defRPr/>
              </a:pPr>
              <a:t>27</a:t>
            </a:fld>
            <a:endParaRPr lang="en-US" sz="900">
              <a:latin typeface="Arial Narrow" pitchFamily="34" charset="0"/>
            </a:endParaRPr>
          </a:p>
        </p:txBody>
      </p:sp>
      <p:graphicFrame>
        <p:nvGraphicFramePr>
          <p:cNvPr id="6" name="Object 5"/>
          <p:cNvGraphicFramePr>
            <a:graphicFrameLocks noChangeAspect="1"/>
          </p:cNvGraphicFramePr>
          <p:nvPr/>
        </p:nvGraphicFramePr>
        <p:xfrm>
          <a:off x="2438401" y="685801"/>
          <a:ext cx="7301323" cy="539379"/>
        </p:xfrm>
        <a:graphic>
          <a:graphicData uri="http://schemas.openxmlformats.org/presentationml/2006/ole">
            <mc:AlternateContent xmlns:mc="http://schemas.openxmlformats.org/markup-compatibility/2006">
              <mc:Choice xmlns:v="urn:schemas-microsoft-com:vml" Requires="v">
                <p:oleObj name="Document" r:id="rId2" imgW="7301323" imgH="539379" progId="Word.Document.12">
                  <p:embed/>
                </p:oleObj>
              </mc:Choice>
              <mc:Fallback>
                <p:oleObj name="Document" r:id="rId2" imgW="7301323" imgH="539379" progId="Word.Document.12">
                  <p:embed/>
                  <p:pic>
                    <p:nvPicPr>
                      <p:cNvPr id="6" name="Object 5"/>
                      <p:cNvPicPr/>
                      <p:nvPr/>
                    </p:nvPicPr>
                    <p:blipFill>
                      <a:blip r:embed="rId3"/>
                      <a:stretch>
                        <a:fillRect/>
                      </a:stretch>
                    </p:blipFill>
                    <p:spPr>
                      <a:xfrm>
                        <a:off x="2438401" y="685801"/>
                        <a:ext cx="7301323" cy="539379"/>
                      </a:xfrm>
                      <a:prstGeom prst="rect">
                        <a:avLst/>
                      </a:prstGeom>
                    </p:spPr>
                  </p:pic>
                </p:oleObj>
              </mc:Fallback>
            </mc:AlternateContent>
          </a:graphicData>
        </a:graphic>
      </p:graphicFrame>
      <p:sp>
        <p:nvSpPr>
          <p:cNvPr id="7" name="Rectangle 2"/>
          <p:cNvSpPr>
            <a:spLocks noChangeArrowheads="1"/>
          </p:cNvSpPr>
          <p:nvPr/>
        </p:nvSpPr>
        <p:spPr bwMode="auto">
          <a:xfrm>
            <a:off x="1524001"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8" name="Object 7"/>
          <p:cNvGraphicFramePr>
            <a:graphicFrameLocks noChangeAspect="1"/>
          </p:cNvGraphicFramePr>
          <p:nvPr/>
        </p:nvGraphicFramePr>
        <p:xfrm>
          <a:off x="2438400" y="1257300"/>
          <a:ext cx="7315200" cy="901062"/>
        </p:xfrm>
        <a:graphic>
          <a:graphicData uri="http://schemas.openxmlformats.org/presentationml/2006/ole">
            <mc:AlternateContent xmlns:mc="http://schemas.openxmlformats.org/markup-compatibility/2006">
              <mc:Choice xmlns:v="urn:schemas-microsoft-com:vml" Requires="v">
                <p:oleObj name="Visio" r:id="rId4" imgW="4333824" imgH="535773" progId="Visio.Drawing.11">
                  <p:embed/>
                </p:oleObj>
              </mc:Choice>
              <mc:Fallback>
                <p:oleObj name="Visio" r:id="rId4" imgW="4333824" imgH="535773" progId="Visio.Drawing.11">
                  <p:embed/>
                  <p:pic>
                    <p:nvPicPr>
                      <p:cNvPr id="8" name="Object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38400" y="1257300"/>
                        <a:ext cx="7315200" cy="901062"/>
                      </a:xfrm>
                      <a:prstGeom prst="rect">
                        <a:avLst/>
                      </a:prstGeom>
                      <a:noFill/>
                    </p:spPr>
                  </p:pic>
                </p:oleObj>
              </mc:Fallback>
            </mc:AlternateContent>
          </a:graphicData>
        </a:graphic>
      </p:graphicFrame>
      <p:sp>
        <p:nvSpPr>
          <p:cNvPr id="2" name="TextBox 1"/>
          <p:cNvSpPr txBox="1"/>
          <p:nvPr/>
        </p:nvSpPr>
        <p:spPr>
          <a:xfrm>
            <a:off x="2438400" y="2913507"/>
            <a:ext cx="6248400" cy="3170099"/>
          </a:xfrm>
          <a:prstGeom prst="rect">
            <a:avLst/>
          </a:prstGeom>
          <a:noFill/>
        </p:spPr>
        <p:txBody>
          <a:bodyPr wrap="square" rtlCol="0">
            <a:spAutoFit/>
          </a:bodyPr>
          <a:lstStyle/>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Subdomains</a:t>
            </a:r>
          </a:p>
          <a:p>
            <a:pPr marL="800100" lvl="1"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www (web server, sometimes optional)</a:t>
            </a:r>
          </a:p>
          <a:p>
            <a:pPr marL="800100" lvl="1"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ftp (file server)</a:t>
            </a:r>
          </a:p>
          <a:p>
            <a:pPr marL="800100" lvl="1" indent="-342900">
              <a:buFont typeface="Arial" panose="020B0604020202020204" pitchFamily="34" charset="0"/>
              <a:buChar char="•"/>
            </a:pPr>
            <a:r>
              <a:rPr lang="en-US" sz="2000" dirty="0" err="1">
                <a:latin typeface="Arial" panose="020B0604020202020204" pitchFamily="34" charset="0"/>
                <a:cs typeface="Arial" panose="020B0604020202020204" pitchFamily="34" charset="0"/>
              </a:rPr>
              <a:t>en</a:t>
            </a:r>
            <a:r>
              <a:rPr lang="en-US" sz="2000" dirty="0">
                <a:latin typeface="Arial" panose="020B0604020202020204" pitchFamily="34" charset="0"/>
                <a:cs typeface="Arial" panose="020B0604020202020204" pitchFamily="34" charset="0"/>
              </a:rPr>
              <a:t> (“English” on Wikipedia)</a:t>
            </a:r>
          </a:p>
          <a:p>
            <a:pPr marL="800100" lvl="1"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www.cs (“Computer Science”, “web” at Pitt)</a:t>
            </a:r>
            <a:br>
              <a:rPr lang="en-US" sz="2000" dirty="0">
                <a:latin typeface="Arial" panose="020B0604020202020204" pitchFamily="34" charset="0"/>
                <a:cs typeface="Arial" panose="020B0604020202020204" pitchFamily="34" charset="0"/>
              </a:rPr>
            </a:br>
            <a:endParaRPr lang="en-US" sz="20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Top-Level Domains (TLD)</a:t>
            </a:r>
          </a:p>
          <a:p>
            <a:pPr marL="800100" lvl="1"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.com, .org, </a:t>
            </a:r>
            <a:r>
              <a:rPr lang="en-US" sz="2000" dirty="0" err="1">
                <a:latin typeface="Arial" panose="020B0604020202020204" pitchFamily="34" charset="0"/>
                <a:cs typeface="Arial" panose="020B0604020202020204" pitchFamily="34" charset="0"/>
              </a:rPr>
              <a:t>.net</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gov</a:t>
            </a:r>
            <a:r>
              <a:rPr lang="en-US" sz="2000" dirty="0">
                <a:latin typeface="Arial" panose="020B0604020202020204" pitchFamily="34" charset="0"/>
                <a:cs typeface="Arial" panose="020B0604020202020204" pitchFamily="34" charset="0"/>
              </a:rPr>
              <a:t>, .mil</a:t>
            </a:r>
          </a:p>
          <a:p>
            <a:pPr marL="800100" lvl="1"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.us, .ca, .</a:t>
            </a:r>
            <a:r>
              <a:rPr lang="en-US" sz="2000" dirty="0" err="1">
                <a:latin typeface="Arial" panose="020B0604020202020204" pitchFamily="34" charset="0"/>
                <a:cs typeface="Arial" panose="020B0604020202020204" pitchFamily="34" charset="0"/>
              </a:rPr>
              <a:t>uk</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jp</a:t>
            </a:r>
            <a:endParaRPr lang="en-US" sz="2000" dirty="0">
              <a:latin typeface="Arial" panose="020B0604020202020204" pitchFamily="34" charset="0"/>
              <a:cs typeface="Arial" panose="020B0604020202020204" pitchFamily="34" charset="0"/>
            </a:endParaRPr>
          </a:p>
          <a:p>
            <a:pPr marL="800100" lvl="1"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newer ones: .biz, .info, …</a:t>
            </a:r>
          </a:p>
        </p:txBody>
      </p:sp>
      <p:sp>
        <p:nvSpPr>
          <p:cNvPr id="11" name="Rectangle 10"/>
          <p:cNvSpPr/>
          <p:nvPr/>
        </p:nvSpPr>
        <p:spPr>
          <a:xfrm>
            <a:off x="2971800" y="2274440"/>
            <a:ext cx="1351652" cy="369332"/>
          </a:xfrm>
          <a:prstGeom prst="rect">
            <a:avLst/>
          </a:prstGeom>
        </p:spPr>
        <p:txBody>
          <a:bodyPr wrap="none">
            <a:spAutoFit/>
          </a:bodyPr>
          <a:lstStyle/>
          <a:p>
            <a:r>
              <a:rPr lang="en-US" dirty="0">
                <a:solidFill>
                  <a:schemeClr val="accent2"/>
                </a:solidFill>
                <a:latin typeface="Arial" panose="020B0604020202020204" pitchFamily="34" charset="0"/>
                <a:cs typeface="Arial" panose="020B0604020202020204" pitchFamily="34" charset="0"/>
              </a:rPr>
              <a:t>Subdomain</a:t>
            </a:r>
          </a:p>
        </p:txBody>
      </p:sp>
      <p:sp>
        <p:nvSpPr>
          <p:cNvPr id="12" name="Rectangle 11"/>
          <p:cNvSpPr/>
          <p:nvPr/>
        </p:nvSpPr>
        <p:spPr>
          <a:xfrm>
            <a:off x="5299804" y="2251645"/>
            <a:ext cx="2044214" cy="369332"/>
          </a:xfrm>
          <a:prstGeom prst="rect">
            <a:avLst/>
          </a:prstGeom>
        </p:spPr>
        <p:txBody>
          <a:bodyPr wrap="none">
            <a:spAutoFit/>
          </a:bodyPr>
          <a:lstStyle/>
          <a:p>
            <a:r>
              <a:rPr lang="en-US" dirty="0">
                <a:solidFill>
                  <a:schemeClr val="accent2"/>
                </a:solidFill>
                <a:latin typeface="Arial" panose="020B0604020202020204" pitchFamily="34" charset="0"/>
                <a:cs typeface="Arial" panose="020B0604020202020204" pitchFamily="34" charset="0"/>
              </a:rPr>
              <a:t>Top-Level Domain</a:t>
            </a:r>
          </a:p>
        </p:txBody>
      </p:sp>
      <p:cxnSp>
        <p:nvCxnSpPr>
          <p:cNvPr id="14" name="Straight Arrow Connector 13"/>
          <p:cNvCxnSpPr/>
          <p:nvPr/>
        </p:nvCxnSpPr>
        <p:spPr>
          <a:xfrm flipH="1" flipV="1">
            <a:off x="3962400" y="1577382"/>
            <a:ext cx="76200" cy="716323"/>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5" name="Straight Arrow Connector 14"/>
          <p:cNvCxnSpPr/>
          <p:nvPr/>
        </p:nvCxnSpPr>
        <p:spPr>
          <a:xfrm flipH="1" flipV="1">
            <a:off x="6324600" y="1599514"/>
            <a:ext cx="76200" cy="716323"/>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15089000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1091953" y="905522"/>
            <a:ext cx="9423647" cy="5723878"/>
          </a:xfrm>
        </p:spPr>
        <p:txBody>
          <a:bodyPr>
            <a:normAutofit fontScale="70000" lnSpcReduction="20000"/>
          </a:bodyPr>
          <a:lstStyle/>
          <a:p>
            <a:pPr>
              <a:buNone/>
            </a:pPr>
            <a:r>
              <a:rPr lang="en-GB" sz="3900" dirty="0">
                <a:latin typeface="Times New Roman" pitchFamily="18" charset="0"/>
                <a:cs typeface="Times New Roman" pitchFamily="18" charset="0"/>
              </a:rPr>
              <a:t>Top</a:t>
            </a:r>
            <a:r>
              <a:rPr lang="en-GB" sz="3400" b="1" dirty="0">
                <a:latin typeface="Times New Roman" pitchFamily="18" charset="0"/>
                <a:cs typeface="Times New Roman" pitchFamily="18" charset="0"/>
              </a:rPr>
              <a:t> Level Domains</a:t>
            </a:r>
            <a:endParaRPr lang="en-US" sz="3400" dirty="0">
              <a:latin typeface="Times New Roman" pitchFamily="18" charset="0"/>
              <a:cs typeface="Times New Roman" pitchFamily="18" charset="0"/>
            </a:endParaRPr>
          </a:p>
          <a:p>
            <a:pPr marL="0" indent="0">
              <a:buNone/>
            </a:pPr>
            <a:r>
              <a:rPr lang="en-GB" dirty="0">
                <a:latin typeface="Times New Roman" pitchFamily="18" charset="0"/>
                <a:cs typeface="Times New Roman" pitchFamily="18" charset="0"/>
              </a:rPr>
              <a:t>     There are only a few top level domains, and these are controlled by one of the Internet self-regulating authorities(ICANN [www.icann.org]).</a:t>
            </a:r>
            <a:endParaRPr lang="en-US" dirty="0">
              <a:latin typeface="Times New Roman" pitchFamily="18" charset="0"/>
              <a:cs typeface="Times New Roman" pitchFamily="18" charset="0"/>
            </a:endParaRPr>
          </a:p>
          <a:p>
            <a:pPr marL="0" indent="0">
              <a:buNone/>
            </a:pPr>
            <a:r>
              <a:rPr lang="en-GB" dirty="0">
                <a:latin typeface="Times New Roman" pitchFamily="18" charset="0"/>
                <a:cs typeface="Times New Roman" pitchFamily="18" charset="0"/>
              </a:rPr>
              <a:t>   The most common TLDs are as follows:</a:t>
            </a:r>
            <a:endParaRPr lang="en-US" dirty="0">
              <a:latin typeface="Times New Roman" pitchFamily="18" charset="0"/>
              <a:cs typeface="Times New Roman" pitchFamily="18" charset="0"/>
            </a:endParaRPr>
          </a:p>
          <a:p>
            <a:pPr marL="0" indent="0">
              <a:buNone/>
            </a:pPr>
            <a:r>
              <a:rPr lang="en-US" b="1" dirty="0">
                <a:latin typeface="Times New Roman" pitchFamily="18" charset="0"/>
                <a:cs typeface="Times New Roman" pitchFamily="18" charset="0"/>
              </a:rPr>
              <a:t>     .com: </a:t>
            </a:r>
            <a:r>
              <a:rPr lang="en-US" dirty="0">
                <a:latin typeface="Times New Roman" pitchFamily="18" charset="0"/>
                <a:cs typeface="Times New Roman" pitchFamily="18" charset="0"/>
              </a:rPr>
              <a:t>companies or commercial ventures</a:t>
            </a:r>
          </a:p>
          <a:p>
            <a:pPr marL="0" indent="0">
              <a:buNone/>
            </a:pP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.net</a:t>
            </a:r>
            <a:r>
              <a:rPr lang="en-US" b="1" dirty="0">
                <a:latin typeface="Times New Roman" pitchFamily="18" charset="0"/>
                <a:cs typeface="Times New Roman" pitchFamily="18" charset="0"/>
              </a:rPr>
              <a:t>: </a:t>
            </a:r>
            <a:r>
              <a:rPr lang="en-US" dirty="0">
                <a:latin typeface="Times New Roman" pitchFamily="18" charset="0"/>
                <a:cs typeface="Times New Roman" pitchFamily="18" charset="0"/>
              </a:rPr>
              <a:t>ISPs or other companies that work with the Internet</a:t>
            </a:r>
          </a:p>
          <a:p>
            <a:pPr marL="0" indent="0">
              <a:buNone/>
            </a:pPr>
            <a:r>
              <a:rPr lang="en-US" b="1" dirty="0">
                <a:latin typeface="Times New Roman" pitchFamily="18" charset="0"/>
                <a:cs typeface="Times New Roman" pitchFamily="18" charset="0"/>
              </a:rPr>
              <a:t>     .org: </a:t>
            </a:r>
            <a:r>
              <a:rPr lang="en-US" dirty="0">
                <a:latin typeface="Times New Roman" pitchFamily="18" charset="0"/>
                <a:cs typeface="Times New Roman" pitchFamily="18" charset="0"/>
              </a:rPr>
              <a:t>non-profit organizations and institutions</a:t>
            </a:r>
          </a:p>
          <a:p>
            <a:pPr marL="0" indent="0">
              <a:buNone/>
            </a:pPr>
            <a:r>
              <a:rPr lang="en-US" b="1" dirty="0">
                <a:latin typeface="Times New Roman" pitchFamily="18" charset="0"/>
                <a:cs typeface="Times New Roman" pitchFamily="18" charset="0"/>
              </a:rPr>
              <a:t>     .mil: </a:t>
            </a:r>
            <a:r>
              <a:rPr lang="en-US" dirty="0">
                <a:latin typeface="Times New Roman" pitchFamily="18" charset="0"/>
                <a:cs typeface="Times New Roman" pitchFamily="18" charset="0"/>
              </a:rPr>
              <a:t>military</a:t>
            </a:r>
          </a:p>
          <a:p>
            <a:pPr marL="0" indent="0">
              <a:buNone/>
            </a:pP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edu</a:t>
            </a:r>
            <a:r>
              <a:rPr lang="en-US" b="1" dirty="0">
                <a:latin typeface="Times New Roman" pitchFamily="18" charset="0"/>
                <a:cs typeface="Times New Roman" pitchFamily="18" charset="0"/>
              </a:rPr>
              <a:t>: </a:t>
            </a:r>
            <a:r>
              <a:rPr lang="en-US" dirty="0">
                <a:latin typeface="Times New Roman" pitchFamily="18" charset="0"/>
                <a:cs typeface="Times New Roman" pitchFamily="18" charset="0"/>
              </a:rPr>
              <a:t>education institutions</a:t>
            </a:r>
          </a:p>
          <a:p>
            <a:pPr marL="0" indent="0">
              <a:buNone/>
            </a:pP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gov</a:t>
            </a:r>
            <a:r>
              <a:rPr lang="en-US" b="1" dirty="0">
                <a:latin typeface="Times New Roman" pitchFamily="18" charset="0"/>
                <a:cs typeface="Times New Roman" pitchFamily="18" charset="0"/>
              </a:rPr>
              <a:t>: </a:t>
            </a:r>
            <a:r>
              <a:rPr lang="en-US" dirty="0">
                <a:latin typeface="Times New Roman" pitchFamily="18" charset="0"/>
                <a:cs typeface="Times New Roman" pitchFamily="18" charset="0"/>
              </a:rPr>
              <a:t>government</a:t>
            </a:r>
          </a:p>
          <a:p>
            <a:pPr marL="0" indent="0">
              <a:buNone/>
            </a:pPr>
            <a:r>
              <a:rPr lang="en-GB" dirty="0">
                <a:latin typeface="Times New Roman" pitchFamily="18" charset="0"/>
                <a:cs typeface="Times New Roman" pitchFamily="18" charset="0"/>
              </a:rPr>
              <a:t>      Recently, ICANN specified some new TLDs that haven't really caught on much yet:   </a:t>
            </a:r>
          </a:p>
          <a:p>
            <a:pPr marL="0" indent="0">
              <a:buNone/>
            </a:pPr>
            <a:r>
              <a:rPr lang="en-GB" dirty="0">
                <a:latin typeface="Times New Roman" pitchFamily="18" charset="0"/>
                <a:cs typeface="Times New Roman" pitchFamily="18" charset="0"/>
              </a:rPr>
              <a:t>      .info, .biz, .pro, .museum, etc.</a:t>
            </a:r>
            <a:endParaRPr lang="en-US" dirty="0">
              <a:latin typeface="Times New Roman" pitchFamily="18" charset="0"/>
              <a:cs typeface="Times New Roman" pitchFamily="18" charset="0"/>
            </a:endParaRPr>
          </a:p>
          <a:p>
            <a:pPr marL="0" indent="0">
              <a:buNone/>
            </a:pPr>
            <a:r>
              <a:rPr lang="en-GB" dirty="0">
                <a:latin typeface="Times New Roman" pitchFamily="18" charset="0"/>
                <a:cs typeface="Times New Roman" pitchFamily="18" charset="0"/>
              </a:rPr>
              <a:t>   TLDs are also assigned to countries:</a:t>
            </a:r>
            <a:endParaRPr lang="en-US" dirty="0">
              <a:latin typeface="Times New Roman" pitchFamily="18" charset="0"/>
              <a:cs typeface="Times New Roman" pitchFamily="18" charset="0"/>
            </a:endParaRPr>
          </a:p>
          <a:p>
            <a:pPr lvl="0"/>
            <a:r>
              <a:rPr lang="en-US" b="1" dirty="0">
                <a:latin typeface="Times New Roman" pitchFamily="18" charset="0"/>
                <a:cs typeface="Times New Roman" pitchFamily="18" charset="0"/>
              </a:rPr>
              <a:t>.et</a:t>
            </a:r>
            <a:r>
              <a:rPr lang="en-US" dirty="0">
                <a:latin typeface="Times New Roman" pitchFamily="18" charset="0"/>
                <a:cs typeface="Times New Roman" pitchFamily="18" charset="0"/>
              </a:rPr>
              <a:t>: Ethiopia</a:t>
            </a:r>
          </a:p>
          <a:p>
            <a:pPr lvl="0"/>
            <a:r>
              <a:rPr lang="en-US" b="1" dirty="0">
                <a:latin typeface="Times New Roman" pitchFamily="18" charset="0"/>
                <a:cs typeface="Times New Roman" pitchFamily="18" charset="0"/>
              </a:rPr>
              <a:t>.us:</a:t>
            </a:r>
            <a:r>
              <a:rPr lang="en-US" dirty="0">
                <a:latin typeface="Times New Roman" pitchFamily="18" charset="0"/>
                <a:cs typeface="Times New Roman" pitchFamily="18" charset="0"/>
              </a:rPr>
              <a:t> United States</a:t>
            </a:r>
          </a:p>
          <a:p>
            <a:pPr lvl="0"/>
            <a:r>
              <a:rPr lang="en-US" dirty="0">
                <a:latin typeface="Times New Roman" pitchFamily="18" charset="0"/>
                <a:cs typeface="Times New Roman" pitchFamily="18" charset="0"/>
              </a:rPr>
              <a:t>.</a:t>
            </a:r>
            <a:r>
              <a:rPr lang="en-US" b="1" dirty="0" err="1">
                <a:latin typeface="Times New Roman" pitchFamily="18" charset="0"/>
                <a:cs typeface="Times New Roman" pitchFamily="18" charset="0"/>
              </a:rPr>
              <a:t>uk</a:t>
            </a:r>
            <a:r>
              <a:rPr lang="en-US" b="1" dirty="0">
                <a:latin typeface="Times New Roman" pitchFamily="18" charset="0"/>
                <a:cs typeface="Times New Roman" pitchFamily="18" charset="0"/>
              </a:rPr>
              <a:t>: </a:t>
            </a:r>
            <a:r>
              <a:rPr lang="en-US" dirty="0">
                <a:latin typeface="Times New Roman" pitchFamily="18" charset="0"/>
                <a:cs typeface="Times New Roman" pitchFamily="18" charset="0"/>
              </a:rPr>
              <a:t>United Kingdom</a:t>
            </a:r>
          </a:p>
        </p:txBody>
      </p:sp>
      <p:sp>
        <p:nvSpPr>
          <p:cNvPr id="4" name="Title 1">
            <a:extLst>
              <a:ext uri="{FF2B5EF4-FFF2-40B4-BE49-F238E27FC236}">
                <a16:creationId xmlns:a16="http://schemas.microsoft.com/office/drawing/2014/main" id="{D6AAC50E-EDF1-858E-4C33-6FEBA619EB90}"/>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dirty="0"/>
              <a:t>(Continued…)</a:t>
            </a:r>
            <a:br>
              <a:rPr lang="en-US" b="1" dirty="0"/>
            </a:br>
            <a:endParaRPr lang="en-US"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7">
            <a:extLst>
              <a:ext uri="{FF2B5EF4-FFF2-40B4-BE49-F238E27FC236}">
                <a16:creationId xmlns:a16="http://schemas.microsoft.com/office/drawing/2014/main" id="{70DFC902-7D23-471A-B557-B6B6917D7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5705"/>
            <a:ext cx="12191990" cy="169434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156851" y="637762"/>
            <a:ext cx="9888496" cy="900131"/>
          </a:xfrm>
        </p:spPr>
        <p:txBody>
          <a:bodyPr anchor="t">
            <a:normAutofit/>
          </a:bodyPr>
          <a:lstStyle/>
          <a:p>
            <a:r>
              <a:rPr lang="en-GB" sz="4000" b="1" dirty="0">
                <a:solidFill>
                  <a:schemeClr val="bg1"/>
                </a:solidFill>
              </a:rPr>
              <a:t>6. What is Web Browser?</a:t>
            </a:r>
            <a:endParaRPr lang="en-US" sz="4000" dirty="0">
              <a:solidFill>
                <a:schemeClr val="bg1"/>
              </a:solidFill>
            </a:endParaRPr>
          </a:p>
        </p:txBody>
      </p:sp>
      <p:sp>
        <p:nvSpPr>
          <p:cNvPr id="19" name="Rectangle 9">
            <a:extLst>
              <a:ext uri="{FF2B5EF4-FFF2-40B4-BE49-F238E27FC236}">
                <a16:creationId xmlns:a16="http://schemas.microsoft.com/office/drawing/2014/main" id="{A55D5633-D557-4DCA-982C-FF36EB7A1C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88641"/>
            <a:ext cx="12191990" cy="51693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1">
            <a:extLst>
              <a:ext uri="{FF2B5EF4-FFF2-40B4-BE49-F238E27FC236}">
                <a16:creationId xmlns:a16="http://schemas.microsoft.com/office/drawing/2014/main" id="{450D3AD2-FA80-415F-A9CE-54D884561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6851" y="2010758"/>
            <a:ext cx="457190"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sz="quarter" idx="1"/>
          </p:nvPr>
        </p:nvSpPr>
        <p:spPr>
          <a:xfrm>
            <a:off x="622169" y="2102196"/>
            <a:ext cx="11161336" cy="4554726"/>
          </a:xfrm>
        </p:spPr>
        <p:txBody>
          <a:bodyPr>
            <a:normAutofit fontScale="85000" lnSpcReduction="20000"/>
          </a:bodyPr>
          <a:lstStyle/>
          <a:p>
            <a:pPr lvl="0" algn="just">
              <a:defRPr/>
            </a:pPr>
            <a:r>
              <a:rPr lang="en-US" dirty="0">
                <a:solidFill>
                  <a:prstClr val="black"/>
                </a:solidFill>
                <a:latin typeface="Century" panose="02040604050505020304" pitchFamily="18" charset="0"/>
                <a:cs typeface="Times New Roman" pitchFamily="18" charset="0"/>
              </a:rPr>
              <a:t>A web browser (also referred to as an Internet browser or simply a browser) is </a:t>
            </a:r>
            <a:r>
              <a:rPr lang="en-US" b="1" dirty="0">
                <a:solidFill>
                  <a:prstClr val="black"/>
                </a:solidFill>
                <a:latin typeface="Century" panose="02040604050505020304" pitchFamily="18" charset="0"/>
                <a:cs typeface="Times New Roman" pitchFamily="18" charset="0"/>
              </a:rPr>
              <a:t>application software for accessing the World Wide Web or a local website</a:t>
            </a:r>
            <a:r>
              <a:rPr lang="en-US" dirty="0">
                <a:solidFill>
                  <a:prstClr val="black"/>
                </a:solidFill>
                <a:latin typeface="Century" panose="02040604050505020304" pitchFamily="18" charset="0"/>
                <a:cs typeface="Times New Roman" pitchFamily="18" charset="0"/>
              </a:rPr>
              <a:t>.</a:t>
            </a:r>
          </a:p>
          <a:p>
            <a:pPr lvl="0" algn="just">
              <a:defRPr/>
            </a:pPr>
            <a:r>
              <a:rPr lang="en-US" b="0" i="0" dirty="0">
                <a:solidFill>
                  <a:srgbClr val="42425A"/>
                </a:solidFill>
                <a:effectLst/>
                <a:latin typeface="Century" panose="02040604050505020304" pitchFamily="18" charset="0"/>
              </a:rPr>
              <a:t>A web browser takes you anywhere on the internet, letting you see text, images and video from anywhere in the world.</a:t>
            </a:r>
            <a:endParaRPr lang="en-US" b="0" i="0" dirty="0">
              <a:solidFill>
                <a:prstClr val="black"/>
              </a:solidFill>
              <a:effectLst/>
              <a:latin typeface="Century" panose="02040604050505020304" pitchFamily="18" charset="0"/>
              <a:cs typeface="Times New Roman" pitchFamily="18" charset="0"/>
            </a:endParaRPr>
          </a:p>
          <a:p>
            <a:pPr lvl="0" algn="just">
              <a:defRPr/>
            </a:pPr>
            <a:r>
              <a:rPr lang="en-US" b="0" i="0" dirty="0">
                <a:solidFill>
                  <a:srgbClr val="424242"/>
                </a:solidFill>
                <a:effectLst/>
                <a:latin typeface="Century" panose="02040604050505020304" pitchFamily="18" charset="0"/>
              </a:rPr>
              <a:t>Web browsers are used primarily for displaying and accessing websites on the internet, as well as other content created using languages such as Hypertext Markup Language (HTML) and Extensible Markup Language (XML).</a:t>
            </a:r>
            <a:endParaRPr lang="en-US" dirty="0">
              <a:solidFill>
                <a:prstClr val="black"/>
              </a:solidFill>
              <a:latin typeface="Century" panose="02040604050505020304" pitchFamily="18" charset="0"/>
              <a:cs typeface="Times New Roman" pitchFamily="18" charset="0"/>
            </a:endParaRPr>
          </a:p>
          <a:p>
            <a:pPr lvl="0" algn="just">
              <a:defRPr/>
            </a:pPr>
            <a:r>
              <a:rPr kumimoji="0" lang="en-US" sz="2800" b="0" i="0" u="none" strike="noStrike" kern="1200" cap="none" spc="0" normalizeH="0" baseline="0" noProof="0" dirty="0">
                <a:ln>
                  <a:noFill/>
                </a:ln>
                <a:solidFill>
                  <a:prstClr val="black"/>
                </a:solidFill>
                <a:effectLst/>
                <a:uLnTx/>
                <a:uFillTx/>
                <a:latin typeface="Century" panose="02040604050505020304" pitchFamily="18" charset="0"/>
                <a:cs typeface="Times New Roman" pitchFamily="18" charset="0"/>
              </a:rPr>
              <a:t>Browsers translate web pages and websites delivered using Hypertext Transfer Protocol (HTTP) into human-readable content. They also have the ability to display other protocols and prefixes, such as secure HTTP (HTTPS), File Transfer Protocol (FTP), email handling (mailto:), and files (file:).</a:t>
            </a:r>
          </a:p>
          <a:p>
            <a:pPr lvl="0" algn="just">
              <a:defRPr/>
            </a:pPr>
            <a:r>
              <a:rPr kumimoji="0" lang="en-US" sz="2800" b="0" i="0" u="none" strike="noStrike" kern="1200" cap="none" spc="0" normalizeH="0" baseline="0" noProof="0" dirty="0">
                <a:ln>
                  <a:noFill/>
                </a:ln>
                <a:solidFill>
                  <a:prstClr val="black"/>
                </a:solidFill>
                <a:effectLst/>
                <a:uLnTx/>
                <a:uFillTx/>
                <a:latin typeface="Century" panose="02040604050505020304" pitchFamily="18" charset="0"/>
                <a:cs typeface="Times New Roman" pitchFamily="18" charset="0"/>
              </a:rPr>
              <a:t>In addition, most browsers also support external plug-ins required to display active content, such as in-page video, audio and game content.</a:t>
            </a:r>
          </a:p>
          <a:p>
            <a:endParaRPr lang="en-US" sz="1700" dirty="0">
              <a:latin typeface="Times New Roman" pitchFamily="18" charset="0"/>
              <a:cs typeface="Times New Roman" pitchFamily="18" charset="0"/>
            </a:endParaRPr>
          </a:p>
        </p:txBody>
      </p:sp>
    </p:spTree>
    <p:extLst>
      <p:ext uri="{BB962C8B-B14F-4D97-AF65-F5344CB8AC3E}">
        <p14:creationId xmlns:p14="http://schemas.microsoft.com/office/powerpoint/2010/main" val="2007225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DD59CD-A7DE-3BED-1C24-01978A4219BF}"/>
              </a:ext>
            </a:extLst>
          </p:cNvPr>
          <p:cNvSpPr>
            <a:spLocks noGrp="1"/>
          </p:cNvSpPr>
          <p:nvPr>
            <p:ph type="title"/>
          </p:nvPr>
        </p:nvSpPr>
        <p:spPr>
          <a:xfrm>
            <a:off x="6537023" y="643466"/>
            <a:ext cx="5006336" cy="1325563"/>
          </a:xfrm>
        </p:spPr>
        <p:txBody>
          <a:bodyPr>
            <a:normAutofit/>
          </a:bodyPr>
          <a:lstStyle/>
          <a:p>
            <a:r>
              <a:rPr lang="en-US" sz="5400" dirty="0"/>
              <a:t>Discussion Points</a:t>
            </a:r>
          </a:p>
        </p:txBody>
      </p:sp>
      <p:sp>
        <p:nvSpPr>
          <p:cNvPr id="17" name="Freeform: Shape 16">
            <a:extLst>
              <a:ext uri="{FF2B5EF4-FFF2-40B4-BE49-F238E27FC236}">
                <a16:creationId xmlns:a16="http://schemas.microsoft.com/office/drawing/2014/main" id="{4F74D28C-3268-4E35-8EE1-D92CB4A85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Freeform: Shape 18">
            <a:extLst>
              <a:ext uri="{FF2B5EF4-FFF2-40B4-BE49-F238E27FC236}">
                <a16:creationId xmlns:a16="http://schemas.microsoft.com/office/drawing/2014/main" id="{58D44E42-C462-4105-BC86-FE75B4E3C4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024154" cy="6858000"/>
          </a:xfrm>
          <a:custGeom>
            <a:avLst/>
            <a:gdLst>
              <a:gd name="connsiteX0" fmla="*/ 70374 w 6024154"/>
              <a:gd name="connsiteY0" fmla="*/ 0 h 6858000"/>
              <a:gd name="connsiteX1" fmla="*/ 6024154 w 6024154"/>
              <a:gd name="connsiteY1" fmla="*/ 0 h 6858000"/>
              <a:gd name="connsiteX2" fmla="*/ 6024154 w 6024154"/>
              <a:gd name="connsiteY2" fmla="*/ 6858000 h 6858000"/>
              <a:gd name="connsiteX3" fmla="*/ 3587167 w 6024154"/>
              <a:gd name="connsiteY3" fmla="*/ 6858000 h 6858000"/>
              <a:gd name="connsiteX4" fmla="*/ 3474220 w 6024154"/>
              <a:gd name="connsiteY4" fmla="*/ 6800152 h 6858000"/>
              <a:gd name="connsiteX5" fmla="*/ 0 w 6024154"/>
              <a:gd name="connsiteY5" fmla="*/ 962844 h 6858000"/>
              <a:gd name="connsiteX6" fmla="*/ 34274 w 6024154"/>
              <a:gd name="connsiteY6" fmla="*/ 28409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70374" y="0"/>
                </a:moveTo>
                <a:lnTo>
                  <a:pt x="6024154" y="0"/>
                </a:lnTo>
                <a:lnTo>
                  <a:pt x="6024154" y="6858000"/>
                </a:lnTo>
                <a:lnTo>
                  <a:pt x="3587167" y="6858000"/>
                </a:lnTo>
                <a:lnTo>
                  <a:pt x="3474220" y="6800152"/>
                </a:lnTo>
                <a:cubicBezTo>
                  <a:pt x="1404818" y="5675986"/>
                  <a:pt x="0" y="3483472"/>
                  <a:pt x="0" y="962844"/>
                </a:cubicBezTo>
                <a:cubicBezTo>
                  <a:pt x="0" y="733696"/>
                  <a:pt x="11610" y="507260"/>
                  <a:pt x="34274" y="284091"/>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Graphic 6" descr="Internet">
            <a:extLst>
              <a:ext uri="{FF2B5EF4-FFF2-40B4-BE49-F238E27FC236}">
                <a16:creationId xmlns:a16="http://schemas.microsoft.com/office/drawing/2014/main" id="{354FD467-CD4C-4793-E6AE-2D7F70BF6F1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64241" y="643466"/>
            <a:ext cx="4105275" cy="4105275"/>
          </a:xfrm>
          <a:prstGeom prst="rect">
            <a:avLst/>
          </a:prstGeom>
        </p:spPr>
      </p:pic>
      <p:sp>
        <p:nvSpPr>
          <p:cNvPr id="3" name="Content Placeholder 2">
            <a:extLst>
              <a:ext uri="{FF2B5EF4-FFF2-40B4-BE49-F238E27FC236}">
                <a16:creationId xmlns:a16="http://schemas.microsoft.com/office/drawing/2014/main" id="{EF1F608C-26F1-246A-31D9-15151341C583}"/>
              </a:ext>
            </a:extLst>
          </p:cNvPr>
          <p:cNvSpPr>
            <a:spLocks noGrp="1"/>
          </p:cNvSpPr>
          <p:nvPr>
            <p:ph idx="1"/>
          </p:nvPr>
        </p:nvSpPr>
        <p:spPr>
          <a:xfrm>
            <a:off x="6722699" y="2096128"/>
            <a:ext cx="5006336" cy="3181684"/>
          </a:xfrm>
        </p:spPr>
        <p:txBody>
          <a:bodyPr anchor="t">
            <a:normAutofit lnSpcReduction="10000"/>
          </a:bodyPr>
          <a:lstStyle/>
          <a:p>
            <a:r>
              <a:rPr lang="en-US" dirty="0">
                <a:latin typeface="Century Gothic" panose="020B0502020202020204" pitchFamily="34" charset="0"/>
              </a:rPr>
              <a:t>What is Internet ?</a:t>
            </a:r>
          </a:p>
          <a:p>
            <a:r>
              <a:rPr lang="en-US" dirty="0">
                <a:latin typeface="Century Gothic" panose="020B0502020202020204" pitchFamily="34" charset="0"/>
              </a:rPr>
              <a:t>How internet Works ?</a:t>
            </a:r>
          </a:p>
          <a:p>
            <a:r>
              <a:rPr lang="en-US" dirty="0">
                <a:latin typeface="Century Gothic" panose="020B0502020202020204" pitchFamily="34" charset="0"/>
              </a:rPr>
              <a:t>What is World Wide Web (WWW)?</a:t>
            </a:r>
          </a:p>
          <a:p>
            <a:r>
              <a:rPr lang="en-US" dirty="0">
                <a:latin typeface="Century Gothic" panose="020B0502020202020204" pitchFamily="34" charset="0"/>
              </a:rPr>
              <a:t>What is a website ?</a:t>
            </a:r>
          </a:p>
          <a:p>
            <a:r>
              <a:rPr lang="en-US" dirty="0"/>
              <a:t>What is URL ?</a:t>
            </a:r>
          </a:p>
          <a:p>
            <a:r>
              <a:rPr lang="en-US" dirty="0"/>
              <a:t>What is a web Browser ?</a:t>
            </a:r>
          </a:p>
        </p:txBody>
      </p:sp>
    </p:spTree>
    <p:extLst>
      <p:ext uri="{BB962C8B-B14F-4D97-AF65-F5344CB8AC3E}">
        <p14:creationId xmlns:p14="http://schemas.microsoft.com/office/powerpoint/2010/main" val="3143970586"/>
      </p:ext>
    </p:extLst>
  </p:cSld>
  <p:clrMapOvr>
    <a:overrideClrMapping bg1="dk1" tx1="lt1" bg2="dk2" tx2="lt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1828800" y="1295400"/>
            <a:ext cx="8686800" cy="5562600"/>
          </a:xfrm>
        </p:spPr>
        <p:txBody>
          <a:bodyPr>
            <a:normAutofit/>
          </a:bodyPr>
          <a:lstStyle/>
          <a:p>
            <a:pPr algn="just"/>
            <a:r>
              <a:rPr lang="en-GB" dirty="0">
                <a:latin typeface="Times New Roman" pitchFamily="18" charset="0"/>
                <a:cs typeface="Times New Roman" pitchFamily="18" charset="0"/>
              </a:rPr>
              <a:t>Currently you must be using any sort of Web browser while you are navigating through a website On the Web, when you navigate through pages of information, this is commonly known as </a:t>
            </a:r>
            <a:r>
              <a:rPr lang="en-GB" b="1" dirty="0">
                <a:latin typeface="Times New Roman" pitchFamily="18" charset="0"/>
                <a:cs typeface="Times New Roman" pitchFamily="18" charset="0"/>
              </a:rPr>
              <a:t>web browsing or web surfing.</a:t>
            </a:r>
            <a:endParaRPr lang="en-US" dirty="0">
              <a:latin typeface="Times New Roman" pitchFamily="18" charset="0"/>
              <a:cs typeface="Times New Roman" pitchFamily="18" charset="0"/>
            </a:endParaRPr>
          </a:p>
          <a:p>
            <a:pPr algn="just"/>
            <a:endParaRPr lang="en-US" dirty="0">
              <a:latin typeface="Times New Roman" pitchFamily="18" charset="0"/>
              <a:cs typeface="Times New Roman" pitchFamily="18" charset="0"/>
            </a:endParaRPr>
          </a:p>
          <a:p>
            <a:pPr algn="just"/>
            <a:endParaRPr lang="en-US" dirty="0">
              <a:latin typeface="Times New Roman" pitchFamily="18" charset="0"/>
              <a:cs typeface="Times New Roman" pitchFamily="18" charset="0"/>
            </a:endParaRPr>
          </a:p>
        </p:txBody>
      </p:sp>
      <p:pic>
        <p:nvPicPr>
          <p:cNvPr id="7" name="Picture 6">
            <a:extLst>
              <a:ext uri="{FF2B5EF4-FFF2-40B4-BE49-F238E27FC236}">
                <a16:creationId xmlns:a16="http://schemas.microsoft.com/office/drawing/2014/main" id="{76B3BDCC-4357-BC09-96BB-62D4F0418FB6}"/>
              </a:ext>
            </a:extLst>
          </p:cNvPr>
          <p:cNvPicPr>
            <a:picLocks noChangeAspect="1"/>
          </p:cNvPicPr>
          <p:nvPr/>
        </p:nvPicPr>
        <p:blipFill>
          <a:blip r:embed="rId2"/>
          <a:stretch>
            <a:fillRect/>
          </a:stretch>
        </p:blipFill>
        <p:spPr>
          <a:xfrm>
            <a:off x="910701" y="3084458"/>
            <a:ext cx="9210675" cy="2867025"/>
          </a:xfrm>
          <a:prstGeom prst="rect">
            <a:avLst/>
          </a:prstGeom>
        </p:spPr>
      </p:pic>
      <p:sp>
        <p:nvSpPr>
          <p:cNvPr id="10" name="Title 1">
            <a:extLst>
              <a:ext uri="{FF2B5EF4-FFF2-40B4-BE49-F238E27FC236}">
                <a16:creationId xmlns:a16="http://schemas.microsoft.com/office/drawing/2014/main" id="{0DE18142-9933-CBF2-4C38-893B4A2BAD31}"/>
              </a:ext>
            </a:extLst>
          </p:cNvPr>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dirty="0"/>
              <a:t>(Continued…)</a:t>
            </a:r>
            <a:br>
              <a:rPr lang="en-US" b="1" dirty="0"/>
            </a:br>
            <a:endParaRPr lang="en-US"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17249-CE31-E07F-2563-A4870B77DDF0}"/>
              </a:ext>
            </a:extLst>
          </p:cNvPr>
          <p:cNvSpPr>
            <a:spLocks noGrp="1"/>
          </p:cNvSpPr>
          <p:nvPr>
            <p:ph type="title"/>
          </p:nvPr>
        </p:nvSpPr>
        <p:spPr/>
        <p:txBody>
          <a:bodyPr>
            <a:normAutofit/>
          </a:bodyPr>
          <a:lstStyle/>
          <a:p>
            <a:pPr algn="ctr"/>
            <a:r>
              <a:rPr lang="en-US" dirty="0"/>
              <a:t>Web Browser Comparison</a:t>
            </a:r>
          </a:p>
        </p:txBody>
      </p:sp>
      <p:sp>
        <p:nvSpPr>
          <p:cNvPr id="3" name="Content Placeholder 2">
            <a:extLst>
              <a:ext uri="{FF2B5EF4-FFF2-40B4-BE49-F238E27FC236}">
                <a16:creationId xmlns:a16="http://schemas.microsoft.com/office/drawing/2014/main" id="{D45958B1-2A84-33A1-572E-2610D94E71F5}"/>
              </a:ext>
            </a:extLst>
          </p:cNvPr>
          <p:cNvSpPr>
            <a:spLocks noGrp="1"/>
          </p:cNvSpPr>
          <p:nvPr>
            <p:ph idx="1"/>
          </p:nvPr>
        </p:nvSpPr>
        <p:spPr/>
        <p:txBody>
          <a:bodyPr/>
          <a:lstStyle/>
          <a:p>
            <a:endParaRPr lang="en-US"/>
          </a:p>
        </p:txBody>
      </p:sp>
      <p:pic>
        <p:nvPicPr>
          <p:cNvPr id="1026" name="Picture 2" descr="Web Browser Comparison | Web browser, Browser, Energy usage">
            <a:extLst>
              <a:ext uri="{FF2B5EF4-FFF2-40B4-BE49-F238E27FC236}">
                <a16:creationId xmlns:a16="http://schemas.microsoft.com/office/drawing/2014/main" id="{C70F6362-1E62-798D-5446-37EB3AA0CE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6037" y="1447059"/>
            <a:ext cx="8744505" cy="4904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844046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7">
            <a:extLst>
              <a:ext uri="{FF2B5EF4-FFF2-40B4-BE49-F238E27FC236}">
                <a16:creationId xmlns:a16="http://schemas.microsoft.com/office/drawing/2014/main" id="{70DFC902-7D23-471A-B557-B6B6917D7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5705"/>
            <a:ext cx="12191990" cy="169434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156851" y="637762"/>
            <a:ext cx="9888496" cy="900131"/>
          </a:xfrm>
        </p:spPr>
        <p:txBody>
          <a:bodyPr anchor="t">
            <a:normAutofit/>
          </a:bodyPr>
          <a:lstStyle/>
          <a:p>
            <a:r>
              <a:rPr lang="en-GB" sz="4000" b="1" dirty="0">
                <a:solidFill>
                  <a:schemeClr val="bg1"/>
                </a:solidFill>
              </a:rPr>
              <a:t>7. Web Site Development Basics</a:t>
            </a:r>
            <a:endParaRPr lang="en-US" sz="4000" dirty="0">
              <a:solidFill>
                <a:schemeClr val="bg1"/>
              </a:solidFill>
            </a:endParaRPr>
          </a:p>
        </p:txBody>
      </p:sp>
      <p:sp>
        <p:nvSpPr>
          <p:cNvPr id="19" name="Rectangle 9">
            <a:extLst>
              <a:ext uri="{FF2B5EF4-FFF2-40B4-BE49-F238E27FC236}">
                <a16:creationId xmlns:a16="http://schemas.microsoft.com/office/drawing/2014/main" id="{A55D5633-D557-4DCA-982C-FF36EB7A1C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88641"/>
            <a:ext cx="12191990" cy="51693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1">
            <a:extLst>
              <a:ext uri="{FF2B5EF4-FFF2-40B4-BE49-F238E27FC236}">
                <a16:creationId xmlns:a16="http://schemas.microsoft.com/office/drawing/2014/main" id="{450D3AD2-FA80-415F-A9CE-54D884561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6851" y="2010758"/>
            <a:ext cx="457190"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sz="quarter" idx="1"/>
          </p:nvPr>
        </p:nvSpPr>
        <p:spPr>
          <a:xfrm>
            <a:off x="622169" y="2102196"/>
            <a:ext cx="11161336" cy="4554726"/>
          </a:xfrm>
        </p:spPr>
        <p:txBody>
          <a:bodyPr>
            <a:normAutofit/>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4400" b="0" i="0" u="none" strike="noStrike" kern="1200" cap="none" spc="0" normalizeH="0" baseline="0" noProof="0" dirty="0">
                <a:ln>
                  <a:noFill/>
                </a:ln>
                <a:solidFill>
                  <a:prstClr val="black"/>
                </a:solidFill>
                <a:effectLst/>
                <a:uLnTx/>
                <a:uFillTx/>
                <a:latin typeface="Century" panose="02040604050505020304" pitchFamily="18" charset="0"/>
                <a:ea typeface="+mn-ea"/>
                <a:cs typeface="+mn-cs"/>
              </a:rPr>
              <a:t>Who’s a web developer? </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4000" b="0" i="0" u="none" strike="noStrike" kern="1200" cap="none" spc="0" normalizeH="0" baseline="0" noProof="0" dirty="0">
                <a:ln>
                  <a:noFill/>
                </a:ln>
                <a:solidFill>
                  <a:prstClr val="black"/>
                </a:solidFill>
                <a:effectLst/>
                <a:uLnTx/>
                <a:uFillTx/>
                <a:latin typeface="Century" panose="02040604050505020304" pitchFamily="18" charset="0"/>
                <a:ea typeface="+mn-ea"/>
                <a:cs typeface="+mn-cs"/>
              </a:rPr>
              <a:t>Those websites which you scroll to are created by none other than web developers</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4400" b="0" i="0" u="none" strike="noStrike" kern="1200" cap="none" spc="0" normalizeH="0" baseline="0" noProof="0" dirty="0">
                <a:ln>
                  <a:noFill/>
                </a:ln>
                <a:solidFill>
                  <a:prstClr val="black"/>
                </a:solidFill>
                <a:effectLst/>
                <a:uLnTx/>
                <a:uFillTx/>
                <a:latin typeface="Century" panose="02040604050505020304" pitchFamily="18" charset="0"/>
                <a:ea typeface="+mn-ea"/>
                <a:cs typeface="+mn-cs"/>
              </a:rPr>
              <a:t>In Web Development we have 3 paths:</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4000" b="0" i="0" u="none" strike="noStrike" kern="1200" cap="none" spc="0" normalizeH="0" baseline="0" noProof="0" dirty="0">
                <a:ln>
                  <a:noFill/>
                </a:ln>
                <a:solidFill>
                  <a:prstClr val="black"/>
                </a:solidFill>
                <a:effectLst/>
                <a:uLnTx/>
                <a:uFillTx/>
                <a:latin typeface="Century" panose="02040604050505020304" pitchFamily="18" charset="0"/>
                <a:ea typeface="+mn-ea"/>
                <a:cs typeface="+mn-cs"/>
              </a:rPr>
              <a:t>Frontend developer</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4000" b="0" i="0" u="none" strike="noStrike" kern="1200" cap="none" spc="0" normalizeH="0" baseline="0" noProof="0" dirty="0">
                <a:ln>
                  <a:noFill/>
                </a:ln>
                <a:solidFill>
                  <a:prstClr val="black"/>
                </a:solidFill>
                <a:effectLst/>
                <a:uLnTx/>
                <a:uFillTx/>
                <a:latin typeface="Century" panose="02040604050505020304" pitchFamily="18" charset="0"/>
                <a:ea typeface="+mn-ea"/>
                <a:cs typeface="+mn-cs"/>
              </a:rPr>
              <a:t>Backend developer</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4000" b="0" i="0" u="none" strike="noStrike" kern="1200" cap="none" spc="0" normalizeH="0" baseline="0" noProof="0" dirty="0">
                <a:ln>
                  <a:noFill/>
                </a:ln>
                <a:solidFill>
                  <a:prstClr val="black"/>
                </a:solidFill>
                <a:effectLst/>
                <a:uLnTx/>
                <a:uFillTx/>
                <a:latin typeface="Century" panose="02040604050505020304" pitchFamily="18" charset="0"/>
                <a:ea typeface="+mn-ea"/>
                <a:cs typeface="+mn-cs"/>
              </a:rPr>
              <a:t>Full-stack developer</a:t>
            </a:r>
          </a:p>
          <a:p>
            <a:endParaRPr lang="en-US" sz="1700" dirty="0">
              <a:latin typeface="Times New Roman" pitchFamily="18" charset="0"/>
              <a:cs typeface="Times New Roman" pitchFamily="18" charset="0"/>
            </a:endParaRPr>
          </a:p>
        </p:txBody>
      </p:sp>
    </p:spTree>
    <p:extLst>
      <p:ext uri="{BB962C8B-B14F-4D97-AF65-F5344CB8AC3E}">
        <p14:creationId xmlns:p14="http://schemas.microsoft.com/office/powerpoint/2010/main" val="18017643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1ED764-E024-6FA4-A542-9A1E1AE38A3B}"/>
              </a:ext>
            </a:extLst>
          </p:cNvPr>
          <p:cNvSpPr>
            <a:spLocks noGrp="1"/>
          </p:cNvSpPr>
          <p:nvPr>
            <p:ph type="title"/>
          </p:nvPr>
        </p:nvSpPr>
        <p:spPr/>
        <p:txBody>
          <a:bodyPr>
            <a:normAutofit/>
          </a:bodyPr>
          <a:lstStyle/>
          <a:p>
            <a:r>
              <a:rPr lang="en-US" sz="6600" dirty="0">
                <a:latin typeface="Century" panose="02040604050505020304" pitchFamily="18" charset="0"/>
              </a:rPr>
              <a:t>7.1 Frontend developer</a:t>
            </a:r>
          </a:p>
        </p:txBody>
      </p:sp>
      <p:sp>
        <p:nvSpPr>
          <p:cNvPr id="3" name="Content Placeholder 2">
            <a:extLst>
              <a:ext uri="{FF2B5EF4-FFF2-40B4-BE49-F238E27FC236}">
                <a16:creationId xmlns:a16="http://schemas.microsoft.com/office/drawing/2014/main" id="{2606B598-D3F3-B296-2476-FE387A73EAD9}"/>
              </a:ext>
            </a:extLst>
          </p:cNvPr>
          <p:cNvSpPr>
            <a:spLocks noGrp="1"/>
          </p:cNvSpPr>
          <p:nvPr>
            <p:ph idx="1"/>
          </p:nvPr>
        </p:nvSpPr>
        <p:spPr>
          <a:xfrm>
            <a:off x="838200" y="1690688"/>
            <a:ext cx="7515687" cy="4239849"/>
          </a:xfrm>
        </p:spPr>
        <p:txBody>
          <a:bodyPr/>
          <a:lstStyle/>
          <a:p>
            <a:r>
              <a:rPr lang="en-US" dirty="0"/>
              <a:t>Front-End is the UI (User Interface), it deals with the website’s overall appearance, on how interactive and dynamic it is. </a:t>
            </a:r>
          </a:p>
          <a:p>
            <a:r>
              <a:rPr lang="en-US" dirty="0"/>
              <a:t>For mastering it, get clear with all the elements of HTML, CSS, and JavaScript</a:t>
            </a:r>
          </a:p>
        </p:txBody>
      </p:sp>
      <p:pic>
        <p:nvPicPr>
          <p:cNvPr id="4" name="Picture 3">
            <a:extLst>
              <a:ext uri="{FF2B5EF4-FFF2-40B4-BE49-F238E27FC236}">
                <a16:creationId xmlns:a16="http://schemas.microsoft.com/office/drawing/2014/main" id="{44C558F9-B8F2-7E9B-BE62-BAD54D5967FA}"/>
              </a:ext>
            </a:extLst>
          </p:cNvPr>
          <p:cNvPicPr>
            <a:picLocks noChangeAspect="1"/>
          </p:cNvPicPr>
          <p:nvPr/>
        </p:nvPicPr>
        <p:blipFill rotWithShape="1">
          <a:blip r:embed="rId2"/>
          <a:srcRect t="8598" r="51439" b="4947"/>
          <a:stretch/>
        </p:blipFill>
        <p:spPr>
          <a:xfrm>
            <a:off x="8575829" y="1971983"/>
            <a:ext cx="3169328" cy="2547761"/>
          </a:xfrm>
          <a:prstGeom prst="rect">
            <a:avLst/>
          </a:prstGeom>
        </p:spPr>
      </p:pic>
    </p:spTree>
    <p:extLst>
      <p:ext uri="{BB962C8B-B14F-4D97-AF65-F5344CB8AC3E}">
        <p14:creationId xmlns:p14="http://schemas.microsoft.com/office/powerpoint/2010/main" val="218230332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D44C07-7F0A-F4A7-4A6E-CC1109960AD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AD83B74-15DA-218F-CFCE-918B607AAB75}"/>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2CA23068-7B79-5980-2CFA-0F43C93E8ACA}"/>
              </a:ext>
            </a:extLst>
          </p:cNvPr>
          <p:cNvPicPr>
            <a:picLocks noChangeAspect="1"/>
          </p:cNvPicPr>
          <p:nvPr/>
        </p:nvPicPr>
        <p:blipFill>
          <a:blip r:embed="rId2"/>
          <a:stretch>
            <a:fillRect/>
          </a:stretch>
        </p:blipFill>
        <p:spPr>
          <a:xfrm>
            <a:off x="0" y="0"/>
            <a:ext cx="11851690" cy="6303146"/>
          </a:xfrm>
          <a:prstGeom prst="rect">
            <a:avLst/>
          </a:prstGeom>
        </p:spPr>
      </p:pic>
    </p:spTree>
    <p:extLst>
      <p:ext uri="{BB962C8B-B14F-4D97-AF65-F5344CB8AC3E}">
        <p14:creationId xmlns:p14="http://schemas.microsoft.com/office/powerpoint/2010/main" val="326182337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67D1F-5F0D-258C-5F03-25E19700143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D19418E-486A-C96D-03AB-FAC390031F70}"/>
              </a:ext>
            </a:extLst>
          </p:cNvPr>
          <p:cNvSpPr>
            <a:spLocks noGrp="1"/>
          </p:cNvSpPr>
          <p:nvPr>
            <p:ph idx="1"/>
          </p:nvPr>
        </p:nvSpPr>
        <p:spPr/>
        <p:txBody>
          <a:bodyPr/>
          <a:lstStyle/>
          <a:p>
            <a:endParaRPr lang="en-US"/>
          </a:p>
        </p:txBody>
      </p:sp>
      <p:pic>
        <p:nvPicPr>
          <p:cNvPr id="7" name="Picture 6">
            <a:extLst>
              <a:ext uri="{FF2B5EF4-FFF2-40B4-BE49-F238E27FC236}">
                <a16:creationId xmlns:a16="http://schemas.microsoft.com/office/drawing/2014/main" id="{41F9E4C1-24AC-BDE1-6976-1F14744F4097}"/>
              </a:ext>
            </a:extLst>
          </p:cNvPr>
          <p:cNvPicPr>
            <a:picLocks noChangeAspect="1"/>
          </p:cNvPicPr>
          <p:nvPr/>
        </p:nvPicPr>
        <p:blipFill>
          <a:blip r:embed="rId2"/>
          <a:stretch>
            <a:fillRect/>
          </a:stretch>
        </p:blipFill>
        <p:spPr>
          <a:xfrm>
            <a:off x="669385" y="2320634"/>
            <a:ext cx="10684415" cy="4172241"/>
          </a:xfrm>
          <a:prstGeom prst="rect">
            <a:avLst/>
          </a:prstGeom>
        </p:spPr>
      </p:pic>
      <p:pic>
        <p:nvPicPr>
          <p:cNvPr id="9" name="Picture 8">
            <a:extLst>
              <a:ext uri="{FF2B5EF4-FFF2-40B4-BE49-F238E27FC236}">
                <a16:creationId xmlns:a16="http://schemas.microsoft.com/office/drawing/2014/main" id="{CDD32E28-C398-8312-7D3F-2137A40202C3}"/>
              </a:ext>
            </a:extLst>
          </p:cNvPr>
          <p:cNvPicPr>
            <a:picLocks noChangeAspect="1"/>
          </p:cNvPicPr>
          <p:nvPr/>
        </p:nvPicPr>
        <p:blipFill>
          <a:blip r:embed="rId3"/>
          <a:stretch>
            <a:fillRect/>
          </a:stretch>
        </p:blipFill>
        <p:spPr>
          <a:xfrm>
            <a:off x="239697" y="177553"/>
            <a:ext cx="11691890" cy="2095130"/>
          </a:xfrm>
          <a:prstGeom prst="rect">
            <a:avLst/>
          </a:prstGeom>
        </p:spPr>
      </p:pic>
    </p:spTree>
    <p:extLst>
      <p:ext uri="{BB962C8B-B14F-4D97-AF65-F5344CB8AC3E}">
        <p14:creationId xmlns:p14="http://schemas.microsoft.com/office/powerpoint/2010/main" val="75526193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A1DC8D-3C07-9944-EF27-9B176F95C53D}"/>
              </a:ext>
            </a:extLst>
          </p:cNvPr>
          <p:cNvSpPr>
            <a:spLocks noGrp="1"/>
          </p:cNvSpPr>
          <p:nvPr>
            <p:ph type="title"/>
          </p:nvPr>
        </p:nvSpPr>
        <p:spPr/>
        <p:txBody>
          <a:bodyPr/>
          <a:lstStyle/>
          <a:p>
            <a:r>
              <a:rPr lang="en-US" b="1" dirty="0"/>
              <a:t>Hypertext Markup Language(HTML)</a:t>
            </a:r>
          </a:p>
        </p:txBody>
      </p:sp>
      <p:sp>
        <p:nvSpPr>
          <p:cNvPr id="3" name="Content Placeholder 2">
            <a:extLst>
              <a:ext uri="{FF2B5EF4-FFF2-40B4-BE49-F238E27FC236}">
                <a16:creationId xmlns:a16="http://schemas.microsoft.com/office/drawing/2014/main" id="{B91BF7B6-1EC8-1C4A-72D5-D872F4FC82F1}"/>
              </a:ext>
            </a:extLst>
          </p:cNvPr>
          <p:cNvSpPr>
            <a:spLocks noGrp="1"/>
          </p:cNvSpPr>
          <p:nvPr>
            <p:ph idx="1"/>
          </p:nvPr>
        </p:nvSpPr>
        <p:spPr>
          <a:xfrm>
            <a:off x="838200" y="1825625"/>
            <a:ext cx="8367944" cy="4351338"/>
          </a:xfrm>
        </p:spPr>
        <p:txBody>
          <a:bodyPr/>
          <a:lstStyle/>
          <a:p>
            <a:r>
              <a:rPr lang="en-US" b="0" i="0" dirty="0">
                <a:solidFill>
                  <a:srgbClr val="202124"/>
                </a:solidFill>
                <a:effectLst/>
                <a:latin typeface="arial" panose="020B0604020202020204" pitchFamily="34" charset="0"/>
              </a:rPr>
              <a:t>HTML, in full hypertext markup language, </a:t>
            </a:r>
            <a:r>
              <a:rPr lang="en-US" b="1" i="0" dirty="0">
                <a:solidFill>
                  <a:srgbClr val="202124"/>
                </a:solidFill>
                <a:effectLst/>
                <a:latin typeface="arial" panose="020B0604020202020204" pitchFamily="34" charset="0"/>
              </a:rPr>
              <a:t>a formatting system for displaying material retrieved over the Internet</a:t>
            </a:r>
            <a:r>
              <a:rPr lang="en-US" b="0" i="0" dirty="0">
                <a:solidFill>
                  <a:srgbClr val="202124"/>
                </a:solidFill>
                <a:effectLst/>
                <a:latin typeface="arial" panose="020B0604020202020204" pitchFamily="34" charset="0"/>
              </a:rPr>
              <a:t>. </a:t>
            </a:r>
          </a:p>
          <a:p>
            <a:r>
              <a:rPr lang="en-US" b="0" i="0" dirty="0">
                <a:solidFill>
                  <a:srgbClr val="202124"/>
                </a:solidFill>
                <a:effectLst/>
                <a:latin typeface="arial" panose="020B0604020202020204" pitchFamily="34" charset="0"/>
              </a:rPr>
              <a:t>Each retrieval unit is known as a Web page (from World Wide Web), and such pages frequently contain hypertext links that allow related pages to be retrieved.</a:t>
            </a:r>
            <a:endParaRPr lang="en-US" dirty="0"/>
          </a:p>
        </p:txBody>
      </p:sp>
      <p:pic>
        <p:nvPicPr>
          <p:cNvPr id="4" name="Picture 3">
            <a:extLst>
              <a:ext uri="{FF2B5EF4-FFF2-40B4-BE49-F238E27FC236}">
                <a16:creationId xmlns:a16="http://schemas.microsoft.com/office/drawing/2014/main" id="{9F6F84FC-AAFC-EACB-FA2D-482636DF2886}"/>
              </a:ext>
            </a:extLst>
          </p:cNvPr>
          <p:cNvPicPr>
            <a:picLocks noChangeAspect="1"/>
          </p:cNvPicPr>
          <p:nvPr/>
        </p:nvPicPr>
        <p:blipFill rotWithShape="1">
          <a:blip r:embed="rId2"/>
          <a:srcRect l="15165" t="46561" r="62401" b="2188"/>
          <a:stretch/>
        </p:blipFill>
        <p:spPr>
          <a:xfrm>
            <a:off x="9117367" y="0"/>
            <a:ext cx="2396971" cy="3115939"/>
          </a:xfrm>
          <a:prstGeom prst="rect">
            <a:avLst/>
          </a:prstGeom>
        </p:spPr>
      </p:pic>
    </p:spTree>
    <p:extLst>
      <p:ext uri="{BB962C8B-B14F-4D97-AF65-F5344CB8AC3E}">
        <p14:creationId xmlns:p14="http://schemas.microsoft.com/office/powerpoint/2010/main" val="272564039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AAE5E-4C67-09E6-03D1-8877DD2C9A37}"/>
              </a:ext>
            </a:extLst>
          </p:cNvPr>
          <p:cNvSpPr>
            <a:spLocks noGrp="1"/>
          </p:cNvSpPr>
          <p:nvPr>
            <p:ph type="title"/>
          </p:nvPr>
        </p:nvSpPr>
        <p:spPr/>
        <p:txBody>
          <a:bodyPr/>
          <a:lstStyle/>
          <a:p>
            <a:endParaRPr lang="en-US"/>
          </a:p>
        </p:txBody>
      </p:sp>
      <p:pic>
        <p:nvPicPr>
          <p:cNvPr id="5" name="Picture 4">
            <a:extLst>
              <a:ext uri="{FF2B5EF4-FFF2-40B4-BE49-F238E27FC236}">
                <a16:creationId xmlns:a16="http://schemas.microsoft.com/office/drawing/2014/main" id="{C79CB19A-380F-2AB6-ED12-691E052C884C}"/>
              </a:ext>
            </a:extLst>
          </p:cNvPr>
          <p:cNvPicPr>
            <a:picLocks noChangeAspect="1"/>
          </p:cNvPicPr>
          <p:nvPr/>
        </p:nvPicPr>
        <p:blipFill>
          <a:blip r:embed="rId2"/>
          <a:stretch>
            <a:fillRect/>
          </a:stretch>
        </p:blipFill>
        <p:spPr>
          <a:xfrm>
            <a:off x="88777" y="88776"/>
            <a:ext cx="10243943" cy="2022726"/>
          </a:xfrm>
          <a:prstGeom prst="rect">
            <a:avLst/>
          </a:prstGeom>
        </p:spPr>
      </p:pic>
      <p:pic>
        <p:nvPicPr>
          <p:cNvPr id="7" name="Picture 6">
            <a:extLst>
              <a:ext uri="{FF2B5EF4-FFF2-40B4-BE49-F238E27FC236}">
                <a16:creationId xmlns:a16="http://schemas.microsoft.com/office/drawing/2014/main" id="{A98762D9-1386-F748-6853-45C911EE7E9E}"/>
              </a:ext>
            </a:extLst>
          </p:cNvPr>
          <p:cNvPicPr>
            <a:picLocks noChangeAspect="1"/>
          </p:cNvPicPr>
          <p:nvPr/>
        </p:nvPicPr>
        <p:blipFill>
          <a:blip r:embed="rId3"/>
          <a:stretch>
            <a:fillRect/>
          </a:stretch>
        </p:blipFill>
        <p:spPr>
          <a:xfrm>
            <a:off x="89794" y="2386890"/>
            <a:ext cx="1496812" cy="4203257"/>
          </a:xfrm>
          <a:prstGeom prst="rect">
            <a:avLst/>
          </a:prstGeom>
        </p:spPr>
      </p:pic>
      <p:pic>
        <p:nvPicPr>
          <p:cNvPr id="9" name="Picture 8">
            <a:extLst>
              <a:ext uri="{FF2B5EF4-FFF2-40B4-BE49-F238E27FC236}">
                <a16:creationId xmlns:a16="http://schemas.microsoft.com/office/drawing/2014/main" id="{B1776532-CBCD-0C81-4469-176EA6C4904C}"/>
              </a:ext>
            </a:extLst>
          </p:cNvPr>
          <p:cNvPicPr>
            <a:picLocks noChangeAspect="1"/>
          </p:cNvPicPr>
          <p:nvPr/>
        </p:nvPicPr>
        <p:blipFill>
          <a:blip r:embed="rId4"/>
          <a:stretch>
            <a:fillRect/>
          </a:stretch>
        </p:blipFill>
        <p:spPr>
          <a:xfrm>
            <a:off x="4688150" y="2599076"/>
            <a:ext cx="6875478" cy="3437739"/>
          </a:xfrm>
          <a:prstGeom prst="rect">
            <a:avLst/>
          </a:prstGeom>
        </p:spPr>
      </p:pic>
      <p:pic>
        <p:nvPicPr>
          <p:cNvPr id="3" name="Picture 2"/>
          <p:cNvPicPr>
            <a:picLocks noChangeAspect="1"/>
          </p:cNvPicPr>
          <p:nvPr/>
        </p:nvPicPr>
        <p:blipFill>
          <a:blip r:embed="rId5"/>
          <a:stretch>
            <a:fillRect/>
          </a:stretch>
        </p:blipFill>
        <p:spPr>
          <a:xfrm>
            <a:off x="1791046" y="3357213"/>
            <a:ext cx="2692664" cy="1921464"/>
          </a:xfrm>
          <a:prstGeom prst="rect">
            <a:avLst/>
          </a:prstGeom>
        </p:spPr>
      </p:pic>
      <p:pic>
        <p:nvPicPr>
          <p:cNvPr id="4" name="Picture 3"/>
          <p:cNvPicPr>
            <a:picLocks noChangeAspect="1"/>
          </p:cNvPicPr>
          <p:nvPr/>
        </p:nvPicPr>
        <p:blipFill>
          <a:blip r:embed="rId6"/>
          <a:stretch>
            <a:fillRect/>
          </a:stretch>
        </p:blipFill>
        <p:spPr>
          <a:xfrm>
            <a:off x="10332720" y="88776"/>
            <a:ext cx="1420060" cy="1788508"/>
          </a:xfrm>
          <a:prstGeom prst="rect">
            <a:avLst/>
          </a:prstGeom>
        </p:spPr>
      </p:pic>
    </p:spTree>
    <p:extLst>
      <p:ext uri="{BB962C8B-B14F-4D97-AF65-F5344CB8AC3E}">
        <p14:creationId xmlns:p14="http://schemas.microsoft.com/office/powerpoint/2010/main" val="125793441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A1DC8D-3C07-9944-EF27-9B176F95C53D}"/>
              </a:ext>
            </a:extLst>
          </p:cNvPr>
          <p:cNvSpPr>
            <a:spLocks noGrp="1"/>
          </p:cNvSpPr>
          <p:nvPr>
            <p:ph type="title"/>
          </p:nvPr>
        </p:nvSpPr>
        <p:spPr/>
        <p:txBody>
          <a:bodyPr/>
          <a:lstStyle/>
          <a:p>
            <a:r>
              <a:rPr lang="en-US" b="1" dirty="0"/>
              <a:t>Cascading Style sheets (CSS)</a:t>
            </a:r>
          </a:p>
        </p:txBody>
      </p:sp>
      <p:sp>
        <p:nvSpPr>
          <p:cNvPr id="3" name="Content Placeholder 2">
            <a:extLst>
              <a:ext uri="{FF2B5EF4-FFF2-40B4-BE49-F238E27FC236}">
                <a16:creationId xmlns:a16="http://schemas.microsoft.com/office/drawing/2014/main" id="{B91BF7B6-1EC8-1C4A-72D5-D872F4FC82F1}"/>
              </a:ext>
            </a:extLst>
          </p:cNvPr>
          <p:cNvSpPr>
            <a:spLocks noGrp="1"/>
          </p:cNvSpPr>
          <p:nvPr>
            <p:ph idx="1"/>
          </p:nvPr>
        </p:nvSpPr>
        <p:spPr>
          <a:xfrm>
            <a:off x="838200" y="1825625"/>
            <a:ext cx="7826406" cy="4351338"/>
          </a:xfrm>
        </p:spPr>
        <p:txBody>
          <a:bodyPr/>
          <a:lstStyle/>
          <a:p>
            <a:r>
              <a:rPr lang="en-US" b="0" i="0" dirty="0">
                <a:solidFill>
                  <a:srgbClr val="202124"/>
                </a:solidFill>
                <a:effectLst/>
                <a:latin typeface="arial" panose="020B0604020202020204" pitchFamily="34" charset="0"/>
              </a:rPr>
              <a:t>CSS helps us to </a:t>
            </a:r>
            <a:r>
              <a:rPr lang="en-US" b="1" i="0" dirty="0">
                <a:solidFill>
                  <a:srgbClr val="202124"/>
                </a:solidFill>
                <a:effectLst/>
                <a:latin typeface="arial" panose="020B0604020202020204" pitchFamily="34" charset="0"/>
              </a:rPr>
              <a:t>control the text color, font style, the spacing between paragraphs, sizing of columns, layout designs, and many more</a:t>
            </a:r>
            <a:r>
              <a:rPr lang="en-US" b="0" i="0" dirty="0">
                <a:solidFill>
                  <a:srgbClr val="202124"/>
                </a:solidFill>
                <a:effectLst/>
                <a:latin typeface="arial" panose="020B0604020202020204" pitchFamily="34" charset="0"/>
              </a:rPr>
              <a:t>. </a:t>
            </a:r>
          </a:p>
          <a:p>
            <a:r>
              <a:rPr lang="en-US" b="0" i="0" dirty="0">
                <a:solidFill>
                  <a:srgbClr val="202124"/>
                </a:solidFill>
                <a:effectLst/>
                <a:latin typeface="arial" panose="020B0604020202020204" pitchFamily="34" charset="0"/>
              </a:rPr>
              <a:t>It is independent of HTML, and we can use it with any XML-based markup language. It is recommended to use CSS because the HTML attributes are being deprecated.</a:t>
            </a:r>
            <a:endParaRPr lang="en-US" dirty="0"/>
          </a:p>
        </p:txBody>
      </p:sp>
      <p:pic>
        <p:nvPicPr>
          <p:cNvPr id="4" name="Picture 3">
            <a:extLst>
              <a:ext uri="{FF2B5EF4-FFF2-40B4-BE49-F238E27FC236}">
                <a16:creationId xmlns:a16="http://schemas.microsoft.com/office/drawing/2014/main" id="{9F6F84FC-AAFC-EACB-FA2D-482636DF2886}"/>
              </a:ext>
            </a:extLst>
          </p:cNvPr>
          <p:cNvPicPr>
            <a:picLocks noChangeAspect="1"/>
          </p:cNvPicPr>
          <p:nvPr/>
        </p:nvPicPr>
        <p:blipFill rotWithShape="1">
          <a:blip r:embed="rId2"/>
          <a:srcRect l="71623" t="47525" r="8269" b="789"/>
          <a:stretch/>
        </p:blipFill>
        <p:spPr>
          <a:xfrm>
            <a:off x="8762260" y="488272"/>
            <a:ext cx="2148398" cy="3142431"/>
          </a:xfrm>
          <a:prstGeom prst="rect">
            <a:avLst/>
          </a:prstGeom>
        </p:spPr>
      </p:pic>
    </p:spTree>
    <p:extLst>
      <p:ext uri="{BB962C8B-B14F-4D97-AF65-F5344CB8AC3E}">
        <p14:creationId xmlns:p14="http://schemas.microsoft.com/office/powerpoint/2010/main" val="76016691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0B2EA3-FEDC-898D-F51F-7002DDA6D076}"/>
              </a:ext>
            </a:extLst>
          </p:cNvPr>
          <p:cNvSpPr>
            <a:spLocks noGrp="1"/>
          </p:cNvSpPr>
          <p:nvPr>
            <p:ph type="title"/>
          </p:nvPr>
        </p:nvSpPr>
        <p:spPr/>
        <p:txBody>
          <a:bodyPr/>
          <a:lstStyle/>
          <a:p>
            <a:endParaRPr lang="en-US"/>
          </a:p>
        </p:txBody>
      </p:sp>
      <p:pic>
        <p:nvPicPr>
          <p:cNvPr id="5" name="Picture 4">
            <a:extLst>
              <a:ext uri="{FF2B5EF4-FFF2-40B4-BE49-F238E27FC236}">
                <a16:creationId xmlns:a16="http://schemas.microsoft.com/office/drawing/2014/main" id="{7A44D15F-CB22-E877-024C-EF2D3C2B42EF}"/>
              </a:ext>
            </a:extLst>
          </p:cNvPr>
          <p:cNvPicPr>
            <a:picLocks noChangeAspect="1"/>
          </p:cNvPicPr>
          <p:nvPr/>
        </p:nvPicPr>
        <p:blipFill>
          <a:blip r:embed="rId2"/>
          <a:stretch>
            <a:fillRect/>
          </a:stretch>
        </p:blipFill>
        <p:spPr>
          <a:xfrm>
            <a:off x="232253" y="102971"/>
            <a:ext cx="9587278" cy="1993709"/>
          </a:xfrm>
          <a:prstGeom prst="rect">
            <a:avLst/>
          </a:prstGeom>
        </p:spPr>
      </p:pic>
      <p:pic>
        <p:nvPicPr>
          <p:cNvPr id="7" name="Picture 6">
            <a:extLst>
              <a:ext uri="{FF2B5EF4-FFF2-40B4-BE49-F238E27FC236}">
                <a16:creationId xmlns:a16="http://schemas.microsoft.com/office/drawing/2014/main" id="{1BD52FF7-1AE6-0BC4-2559-7CA9FAACEA1E}"/>
              </a:ext>
            </a:extLst>
          </p:cNvPr>
          <p:cNvPicPr>
            <a:picLocks noChangeAspect="1"/>
          </p:cNvPicPr>
          <p:nvPr/>
        </p:nvPicPr>
        <p:blipFill>
          <a:blip r:embed="rId3"/>
          <a:stretch>
            <a:fillRect/>
          </a:stretch>
        </p:blipFill>
        <p:spPr>
          <a:xfrm>
            <a:off x="1595846" y="2318741"/>
            <a:ext cx="2943780" cy="4311110"/>
          </a:xfrm>
          <a:prstGeom prst="rect">
            <a:avLst/>
          </a:prstGeom>
        </p:spPr>
      </p:pic>
      <p:pic>
        <p:nvPicPr>
          <p:cNvPr id="9" name="Picture 8">
            <a:extLst>
              <a:ext uri="{FF2B5EF4-FFF2-40B4-BE49-F238E27FC236}">
                <a16:creationId xmlns:a16="http://schemas.microsoft.com/office/drawing/2014/main" id="{78F91B35-9977-9DEE-D99D-9162193D9475}"/>
              </a:ext>
            </a:extLst>
          </p:cNvPr>
          <p:cNvPicPr>
            <a:picLocks noChangeAspect="1"/>
          </p:cNvPicPr>
          <p:nvPr/>
        </p:nvPicPr>
        <p:blipFill>
          <a:blip r:embed="rId4"/>
          <a:stretch>
            <a:fillRect/>
          </a:stretch>
        </p:blipFill>
        <p:spPr>
          <a:xfrm>
            <a:off x="3897382" y="2639837"/>
            <a:ext cx="7982697" cy="3448835"/>
          </a:xfrm>
          <a:prstGeom prst="rect">
            <a:avLst/>
          </a:prstGeom>
        </p:spPr>
      </p:pic>
      <p:pic>
        <p:nvPicPr>
          <p:cNvPr id="3" name="Picture 2"/>
          <p:cNvPicPr>
            <a:picLocks noChangeAspect="1"/>
          </p:cNvPicPr>
          <p:nvPr/>
        </p:nvPicPr>
        <p:blipFill>
          <a:blip r:embed="rId5"/>
          <a:stretch>
            <a:fillRect/>
          </a:stretch>
        </p:blipFill>
        <p:spPr>
          <a:xfrm>
            <a:off x="232252" y="2848246"/>
            <a:ext cx="1793288" cy="3030039"/>
          </a:xfrm>
          <a:prstGeom prst="rect">
            <a:avLst/>
          </a:prstGeom>
        </p:spPr>
      </p:pic>
      <p:pic>
        <p:nvPicPr>
          <p:cNvPr id="4" name="Picture 3"/>
          <p:cNvPicPr>
            <a:picLocks noChangeAspect="1"/>
          </p:cNvPicPr>
          <p:nvPr/>
        </p:nvPicPr>
        <p:blipFill>
          <a:blip r:embed="rId6"/>
          <a:stretch>
            <a:fillRect/>
          </a:stretch>
        </p:blipFill>
        <p:spPr>
          <a:xfrm>
            <a:off x="9819531" y="102971"/>
            <a:ext cx="1704975" cy="2171700"/>
          </a:xfrm>
          <a:prstGeom prst="rect">
            <a:avLst/>
          </a:prstGeom>
        </p:spPr>
      </p:pic>
    </p:spTree>
    <p:extLst>
      <p:ext uri="{BB962C8B-B14F-4D97-AF65-F5344CB8AC3E}">
        <p14:creationId xmlns:p14="http://schemas.microsoft.com/office/powerpoint/2010/main" val="16169585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70DFC902-7D23-471A-B557-B6B6917D7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5705"/>
            <a:ext cx="12191990" cy="169434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156851" y="637762"/>
            <a:ext cx="9888496" cy="900131"/>
          </a:xfrm>
        </p:spPr>
        <p:txBody>
          <a:bodyPr anchor="t">
            <a:normAutofit/>
          </a:bodyPr>
          <a:lstStyle/>
          <a:p>
            <a:r>
              <a:rPr lang="en-US" sz="4000">
                <a:solidFill>
                  <a:schemeClr val="bg1"/>
                </a:solidFill>
              </a:rPr>
              <a:t>1. What is the Internet ?</a:t>
            </a:r>
          </a:p>
        </p:txBody>
      </p:sp>
      <p:sp>
        <p:nvSpPr>
          <p:cNvPr id="25" name="Rectangle 24">
            <a:extLst>
              <a:ext uri="{FF2B5EF4-FFF2-40B4-BE49-F238E27FC236}">
                <a16:creationId xmlns:a16="http://schemas.microsoft.com/office/drawing/2014/main" id="{A55D5633-D557-4DCA-982C-FF36EB7A1C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88641"/>
            <a:ext cx="12191990" cy="51693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450D3AD2-FA80-415F-A9CE-54D884561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6851" y="2010758"/>
            <a:ext cx="457190"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sz="quarter" idx="1"/>
          </p:nvPr>
        </p:nvSpPr>
        <p:spPr>
          <a:xfrm>
            <a:off x="577778" y="2056477"/>
            <a:ext cx="6931385" cy="4344786"/>
          </a:xfrm>
        </p:spPr>
        <p:txBody>
          <a:bodyPr>
            <a:normAutofit lnSpcReduction="10000"/>
          </a:bodyPr>
          <a:lstStyle/>
          <a:p>
            <a:r>
              <a:rPr lang="en-US" sz="2000" dirty="0">
                <a:latin typeface="Times New Roman" pitchFamily="18" charset="0"/>
                <a:cs typeface="Times New Roman" pitchFamily="18" charset="0"/>
              </a:rPr>
              <a:t>The Internet is a global Connection of networks that enables computers of all kinds to directly and transparently communicate and share services throughout the world.</a:t>
            </a:r>
          </a:p>
          <a:p>
            <a:r>
              <a:rPr lang="en-GB" sz="2000" dirty="0">
                <a:latin typeface="Times New Roman" pitchFamily="18" charset="0"/>
                <a:cs typeface="Times New Roman" pitchFamily="18" charset="0"/>
              </a:rPr>
              <a:t>It is a </a:t>
            </a:r>
            <a:r>
              <a:rPr lang="en-GB" sz="2000" i="1" dirty="0">
                <a:latin typeface="Times New Roman" pitchFamily="18" charset="0"/>
                <a:cs typeface="Times New Roman" pitchFamily="18" charset="0"/>
              </a:rPr>
              <a:t>network of networks</a:t>
            </a:r>
            <a:r>
              <a:rPr lang="en-GB" sz="2000" dirty="0">
                <a:latin typeface="Times New Roman" pitchFamily="18" charset="0"/>
                <a:cs typeface="Times New Roman" pitchFamily="18" charset="0"/>
              </a:rPr>
              <a:t> that consists of millions of </a:t>
            </a:r>
          </a:p>
          <a:p>
            <a:pPr marL="0" indent="0">
              <a:buNone/>
            </a:pPr>
            <a:r>
              <a:rPr lang="en-GB" sz="2000" dirty="0">
                <a:latin typeface="Times New Roman" pitchFamily="18" charset="0"/>
                <a:cs typeface="Times New Roman" pitchFamily="18" charset="0"/>
              </a:rPr>
              <a:t>         private,       </a:t>
            </a:r>
          </a:p>
          <a:p>
            <a:pPr marL="0" indent="0">
              <a:buNone/>
            </a:pPr>
            <a:r>
              <a:rPr lang="en-GB" sz="2000" dirty="0">
                <a:latin typeface="Times New Roman" pitchFamily="18" charset="0"/>
                <a:cs typeface="Times New Roman" pitchFamily="18" charset="0"/>
              </a:rPr>
              <a:t>         public, </a:t>
            </a:r>
          </a:p>
          <a:p>
            <a:pPr marL="0" indent="0">
              <a:buNone/>
            </a:pPr>
            <a:r>
              <a:rPr lang="en-GB" sz="2000" dirty="0">
                <a:latin typeface="Times New Roman" pitchFamily="18" charset="0"/>
                <a:cs typeface="Times New Roman" pitchFamily="18" charset="0"/>
              </a:rPr>
              <a:t>         academic, </a:t>
            </a:r>
          </a:p>
          <a:p>
            <a:pPr marL="0" indent="0">
              <a:buNone/>
            </a:pPr>
            <a:r>
              <a:rPr lang="en-GB" sz="2000" dirty="0">
                <a:latin typeface="Times New Roman" pitchFamily="18" charset="0"/>
                <a:cs typeface="Times New Roman" pitchFamily="18" charset="0"/>
              </a:rPr>
              <a:t>         business, </a:t>
            </a:r>
          </a:p>
          <a:p>
            <a:pPr marL="0" indent="0">
              <a:buNone/>
            </a:pPr>
            <a:r>
              <a:rPr lang="en-GB" sz="2000" dirty="0">
                <a:latin typeface="Times New Roman" pitchFamily="18" charset="0"/>
                <a:cs typeface="Times New Roman" pitchFamily="18" charset="0"/>
              </a:rPr>
              <a:t>         government networks </a:t>
            </a:r>
          </a:p>
          <a:p>
            <a:pPr marL="0" indent="0">
              <a:buNone/>
            </a:pPr>
            <a:r>
              <a:rPr lang="en-GB" sz="2000" dirty="0">
                <a:latin typeface="Times New Roman" pitchFamily="18" charset="0"/>
                <a:cs typeface="Times New Roman" pitchFamily="18" charset="0"/>
              </a:rPr>
              <a:t>of local to global scope, linked by a broad array of</a:t>
            </a:r>
            <a:r>
              <a:rPr lang="en-GB" sz="2000" i="1" dirty="0">
                <a:latin typeface="Times New Roman" pitchFamily="18" charset="0"/>
                <a:cs typeface="Times New Roman" pitchFamily="18" charset="0"/>
              </a:rPr>
              <a:t> electronic</a:t>
            </a:r>
            <a:r>
              <a:rPr lang="en-GB" sz="2000" dirty="0">
                <a:latin typeface="Times New Roman" pitchFamily="18" charset="0"/>
                <a:cs typeface="Times New Roman" pitchFamily="18" charset="0"/>
              </a:rPr>
              <a:t>, </a:t>
            </a:r>
            <a:r>
              <a:rPr lang="en-GB" sz="2000" i="1" dirty="0">
                <a:latin typeface="Times New Roman" pitchFamily="18" charset="0"/>
                <a:cs typeface="Times New Roman" pitchFamily="18" charset="0"/>
              </a:rPr>
              <a:t>wireless, </a:t>
            </a:r>
            <a:r>
              <a:rPr lang="en-GB" sz="2000" dirty="0">
                <a:latin typeface="Times New Roman" pitchFamily="18" charset="0"/>
                <a:cs typeface="Times New Roman" pitchFamily="18" charset="0"/>
              </a:rPr>
              <a:t>and </a:t>
            </a:r>
            <a:r>
              <a:rPr lang="en-GB" sz="2000" i="1" dirty="0">
                <a:latin typeface="Times New Roman" pitchFamily="18" charset="0"/>
                <a:cs typeface="Times New Roman" pitchFamily="18" charset="0"/>
              </a:rPr>
              <a:t>optical</a:t>
            </a:r>
            <a:r>
              <a:rPr lang="en-GB" sz="2000" dirty="0">
                <a:latin typeface="Times New Roman" pitchFamily="18" charset="0"/>
                <a:cs typeface="Times New Roman" pitchFamily="18" charset="0"/>
              </a:rPr>
              <a:t> networking technologies. </a:t>
            </a:r>
          </a:p>
          <a:p>
            <a:r>
              <a:rPr lang="en-GB" sz="2000" dirty="0">
                <a:latin typeface="Times New Roman" pitchFamily="18" charset="0"/>
                <a:cs typeface="Times New Roman" pitchFamily="18" charset="0"/>
              </a:rPr>
              <a:t>The Internet carries an extensive range of information resources and services.</a:t>
            </a:r>
            <a:endParaRPr lang="en-US" sz="2000" dirty="0">
              <a:latin typeface="Times New Roman" pitchFamily="18" charset="0"/>
              <a:cs typeface="Times New Roman" pitchFamily="18" charset="0"/>
            </a:endParaRPr>
          </a:p>
        </p:txBody>
      </p:sp>
      <p:pic>
        <p:nvPicPr>
          <p:cNvPr id="7" name="Picture 6">
            <a:extLst>
              <a:ext uri="{FF2B5EF4-FFF2-40B4-BE49-F238E27FC236}">
                <a16:creationId xmlns:a16="http://schemas.microsoft.com/office/drawing/2014/main" id="{AAFC05BC-542D-8627-3951-1F1AD7A75D2B}"/>
              </a:ext>
            </a:extLst>
          </p:cNvPr>
          <p:cNvPicPr>
            <a:picLocks noChangeAspect="1"/>
          </p:cNvPicPr>
          <p:nvPr/>
        </p:nvPicPr>
        <p:blipFill rotWithShape="1">
          <a:blip r:embed="rId2"/>
          <a:srcRect l="9967" t="18466" r="25031"/>
          <a:stretch/>
        </p:blipFill>
        <p:spPr>
          <a:xfrm>
            <a:off x="7613014" y="2399572"/>
            <a:ext cx="4079695" cy="3465519"/>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A1DC8D-3C07-9944-EF27-9B176F95C53D}"/>
              </a:ext>
            </a:extLst>
          </p:cNvPr>
          <p:cNvSpPr>
            <a:spLocks noGrp="1"/>
          </p:cNvSpPr>
          <p:nvPr>
            <p:ph type="title"/>
          </p:nvPr>
        </p:nvSpPr>
        <p:spPr/>
        <p:txBody>
          <a:bodyPr/>
          <a:lstStyle/>
          <a:p>
            <a:r>
              <a:rPr lang="en-US" b="1" dirty="0"/>
              <a:t>Java Script (JS)</a:t>
            </a:r>
          </a:p>
        </p:txBody>
      </p:sp>
      <p:sp>
        <p:nvSpPr>
          <p:cNvPr id="3" name="Content Placeholder 2">
            <a:extLst>
              <a:ext uri="{FF2B5EF4-FFF2-40B4-BE49-F238E27FC236}">
                <a16:creationId xmlns:a16="http://schemas.microsoft.com/office/drawing/2014/main" id="{B91BF7B6-1EC8-1C4A-72D5-D872F4FC82F1}"/>
              </a:ext>
            </a:extLst>
          </p:cNvPr>
          <p:cNvSpPr>
            <a:spLocks noGrp="1"/>
          </p:cNvSpPr>
          <p:nvPr>
            <p:ph idx="1"/>
          </p:nvPr>
        </p:nvSpPr>
        <p:spPr>
          <a:xfrm>
            <a:off x="838200" y="1825625"/>
            <a:ext cx="8172635" cy="4351338"/>
          </a:xfrm>
        </p:spPr>
        <p:txBody>
          <a:bodyPr/>
          <a:lstStyle/>
          <a:p>
            <a:pPr algn="l"/>
            <a:r>
              <a:rPr lang="en-US" b="0" i="0" dirty="0">
                <a:solidFill>
                  <a:srgbClr val="202124"/>
                </a:solidFill>
                <a:effectLst/>
                <a:latin typeface="arial" panose="020B0604020202020204" pitchFamily="34" charset="0"/>
              </a:rPr>
              <a:t>What is JavaScript and why it is used?</a:t>
            </a:r>
          </a:p>
          <a:p>
            <a:pPr algn="l"/>
            <a:r>
              <a:rPr lang="en-US" b="0" i="0" dirty="0">
                <a:solidFill>
                  <a:srgbClr val="202124"/>
                </a:solidFill>
                <a:effectLst/>
                <a:latin typeface="arial" panose="020B0604020202020204" pitchFamily="34" charset="0"/>
              </a:rPr>
              <a:t>JavaScript is </a:t>
            </a:r>
            <a:r>
              <a:rPr lang="en-US" b="1" i="0" dirty="0">
                <a:solidFill>
                  <a:srgbClr val="202124"/>
                </a:solidFill>
                <a:effectLst/>
                <a:latin typeface="arial" panose="020B0604020202020204" pitchFamily="34" charset="0"/>
              </a:rPr>
              <a:t>a text-based programming language used both on the client-side and server-side that allows you to make web pages interactive</a:t>
            </a:r>
            <a:r>
              <a:rPr lang="en-US" b="0" i="0" dirty="0">
                <a:solidFill>
                  <a:srgbClr val="202124"/>
                </a:solidFill>
                <a:effectLst/>
                <a:latin typeface="arial" panose="020B0604020202020204" pitchFamily="34" charset="0"/>
              </a:rPr>
              <a:t>. </a:t>
            </a:r>
          </a:p>
          <a:p>
            <a:pPr algn="l"/>
            <a:r>
              <a:rPr lang="en-US" b="0" i="0" dirty="0">
                <a:solidFill>
                  <a:srgbClr val="202124"/>
                </a:solidFill>
                <a:effectLst/>
                <a:latin typeface="arial" panose="020B0604020202020204" pitchFamily="34" charset="0"/>
              </a:rPr>
              <a:t>Where HTML and CSS are languages that give structure and style to web pages, JavaScript gives web pages interactive elements that engage a user</a:t>
            </a:r>
          </a:p>
          <a:p>
            <a:endParaRPr lang="en-US" dirty="0"/>
          </a:p>
        </p:txBody>
      </p:sp>
      <p:pic>
        <p:nvPicPr>
          <p:cNvPr id="4" name="Picture 3">
            <a:extLst>
              <a:ext uri="{FF2B5EF4-FFF2-40B4-BE49-F238E27FC236}">
                <a16:creationId xmlns:a16="http://schemas.microsoft.com/office/drawing/2014/main" id="{9F6F84FC-AAFC-EACB-FA2D-482636DF2886}"/>
              </a:ext>
            </a:extLst>
          </p:cNvPr>
          <p:cNvPicPr>
            <a:picLocks noChangeAspect="1"/>
          </p:cNvPicPr>
          <p:nvPr/>
        </p:nvPicPr>
        <p:blipFill rotWithShape="1">
          <a:blip r:embed="rId2"/>
          <a:srcRect l="43416" t="48606" r="34814" b="2188"/>
          <a:stretch/>
        </p:blipFill>
        <p:spPr>
          <a:xfrm>
            <a:off x="8895425" y="437349"/>
            <a:ext cx="2325949" cy="2991651"/>
          </a:xfrm>
          <a:prstGeom prst="rect">
            <a:avLst/>
          </a:prstGeom>
        </p:spPr>
      </p:pic>
    </p:spTree>
    <p:extLst>
      <p:ext uri="{BB962C8B-B14F-4D97-AF65-F5344CB8AC3E}">
        <p14:creationId xmlns:p14="http://schemas.microsoft.com/office/powerpoint/2010/main" val="277510660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E33A45-90FC-96B5-7357-8C593E1D650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6C114C9-727F-9DA8-8AFF-287040850B01}"/>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FF0C95F5-3202-189D-B42F-64D542A61D21}"/>
              </a:ext>
            </a:extLst>
          </p:cNvPr>
          <p:cNvPicPr>
            <a:picLocks noChangeAspect="1"/>
          </p:cNvPicPr>
          <p:nvPr/>
        </p:nvPicPr>
        <p:blipFill>
          <a:blip r:embed="rId2"/>
          <a:stretch>
            <a:fillRect/>
          </a:stretch>
        </p:blipFill>
        <p:spPr>
          <a:xfrm>
            <a:off x="388537" y="82395"/>
            <a:ext cx="10061750" cy="2128281"/>
          </a:xfrm>
          <a:prstGeom prst="rect">
            <a:avLst/>
          </a:prstGeom>
        </p:spPr>
      </p:pic>
      <p:pic>
        <p:nvPicPr>
          <p:cNvPr id="7" name="Picture 6">
            <a:extLst>
              <a:ext uri="{FF2B5EF4-FFF2-40B4-BE49-F238E27FC236}">
                <a16:creationId xmlns:a16="http://schemas.microsoft.com/office/drawing/2014/main" id="{1BEAC0A6-9EA7-B6E0-66AE-767D94B3A598}"/>
              </a:ext>
            </a:extLst>
          </p:cNvPr>
          <p:cNvPicPr>
            <a:picLocks noChangeAspect="1"/>
          </p:cNvPicPr>
          <p:nvPr/>
        </p:nvPicPr>
        <p:blipFill>
          <a:blip r:embed="rId3"/>
          <a:stretch>
            <a:fillRect/>
          </a:stretch>
        </p:blipFill>
        <p:spPr>
          <a:xfrm>
            <a:off x="194431" y="2781662"/>
            <a:ext cx="2057400" cy="2667000"/>
          </a:xfrm>
          <a:prstGeom prst="rect">
            <a:avLst/>
          </a:prstGeom>
        </p:spPr>
      </p:pic>
      <p:pic>
        <p:nvPicPr>
          <p:cNvPr id="9" name="Picture 8">
            <a:extLst>
              <a:ext uri="{FF2B5EF4-FFF2-40B4-BE49-F238E27FC236}">
                <a16:creationId xmlns:a16="http://schemas.microsoft.com/office/drawing/2014/main" id="{FFA7B6E4-D667-8339-7D51-2240C45E560F}"/>
              </a:ext>
            </a:extLst>
          </p:cNvPr>
          <p:cNvPicPr>
            <a:picLocks noChangeAspect="1"/>
          </p:cNvPicPr>
          <p:nvPr/>
        </p:nvPicPr>
        <p:blipFill>
          <a:blip r:embed="rId4"/>
          <a:stretch>
            <a:fillRect/>
          </a:stretch>
        </p:blipFill>
        <p:spPr>
          <a:xfrm>
            <a:off x="4661609" y="2739231"/>
            <a:ext cx="6419850" cy="2524125"/>
          </a:xfrm>
          <a:prstGeom prst="rect">
            <a:avLst/>
          </a:prstGeom>
        </p:spPr>
      </p:pic>
      <p:pic>
        <p:nvPicPr>
          <p:cNvPr id="4" name="Picture 3"/>
          <p:cNvPicPr>
            <a:picLocks noChangeAspect="1"/>
          </p:cNvPicPr>
          <p:nvPr/>
        </p:nvPicPr>
        <p:blipFill>
          <a:blip r:embed="rId5"/>
          <a:stretch>
            <a:fillRect/>
          </a:stretch>
        </p:blipFill>
        <p:spPr>
          <a:xfrm>
            <a:off x="2535100" y="2781662"/>
            <a:ext cx="1736601" cy="2915009"/>
          </a:xfrm>
          <a:prstGeom prst="rect">
            <a:avLst/>
          </a:prstGeom>
        </p:spPr>
      </p:pic>
      <p:pic>
        <p:nvPicPr>
          <p:cNvPr id="6" name="Picture 5"/>
          <p:cNvPicPr>
            <a:picLocks noChangeAspect="1"/>
          </p:cNvPicPr>
          <p:nvPr/>
        </p:nvPicPr>
        <p:blipFill>
          <a:blip r:embed="rId6"/>
          <a:stretch>
            <a:fillRect/>
          </a:stretch>
        </p:blipFill>
        <p:spPr>
          <a:xfrm>
            <a:off x="10439400" y="82154"/>
            <a:ext cx="1620180" cy="2034030"/>
          </a:xfrm>
          <a:prstGeom prst="rect">
            <a:avLst/>
          </a:prstGeom>
        </p:spPr>
      </p:pic>
    </p:spTree>
    <p:extLst>
      <p:ext uri="{BB962C8B-B14F-4D97-AF65-F5344CB8AC3E}">
        <p14:creationId xmlns:p14="http://schemas.microsoft.com/office/powerpoint/2010/main" val="218633615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3251" y="153750"/>
            <a:ext cx="10515600" cy="1325563"/>
          </a:xfrm>
        </p:spPr>
        <p:txBody>
          <a:bodyPr>
            <a:normAutofit/>
          </a:bodyPr>
          <a:lstStyle/>
          <a:p>
            <a:pPr algn="ctr"/>
            <a:r>
              <a:rPr lang="en-US" sz="6000" b="1" dirty="0"/>
              <a:t>Frontend With Example</a:t>
            </a:r>
          </a:p>
        </p:txBody>
      </p:sp>
      <p:pic>
        <p:nvPicPr>
          <p:cNvPr id="4" name="Picture 3"/>
          <p:cNvPicPr>
            <a:picLocks noChangeAspect="1"/>
          </p:cNvPicPr>
          <p:nvPr/>
        </p:nvPicPr>
        <p:blipFill>
          <a:blip r:embed="rId2"/>
          <a:stretch>
            <a:fillRect/>
          </a:stretch>
        </p:blipFill>
        <p:spPr>
          <a:xfrm>
            <a:off x="4725082" y="4219847"/>
            <a:ext cx="3067050" cy="2533650"/>
          </a:xfrm>
          <a:prstGeom prst="rect">
            <a:avLst/>
          </a:prstGeom>
        </p:spPr>
      </p:pic>
      <p:pic>
        <p:nvPicPr>
          <p:cNvPr id="5" name="Picture 4"/>
          <p:cNvPicPr>
            <a:picLocks noChangeAspect="1"/>
          </p:cNvPicPr>
          <p:nvPr/>
        </p:nvPicPr>
        <p:blipFill>
          <a:blip r:embed="rId3"/>
          <a:stretch>
            <a:fillRect/>
          </a:stretch>
        </p:blipFill>
        <p:spPr>
          <a:xfrm>
            <a:off x="1046273" y="4186918"/>
            <a:ext cx="3064588" cy="2579642"/>
          </a:xfrm>
          <a:prstGeom prst="rect">
            <a:avLst/>
          </a:prstGeom>
        </p:spPr>
      </p:pic>
      <p:pic>
        <p:nvPicPr>
          <p:cNvPr id="7" name="Picture 6"/>
          <p:cNvPicPr>
            <a:picLocks noChangeAspect="1"/>
          </p:cNvPicPr>
          <p:nvPr/>
        </p:nvPicPr>
        <p:blipFill>
          <a:blip r:embed="rId4"/>
          <a:stretch>
            <a:fillRect/>
          </a:stretch>
        </p:blipFill>
        <p:spPr>
          <a:xfrm>
            <a:off x="8295658" y="4200797"/>
            <a:ext cx="3057525" cy="2571750"/>
          </a:xfrm>
          <a:prstGeom prst="rect">
            <a:avLst/>
          </a:prstGeom>
        </p:spPr>
      </p:pic>
      <p:pic>
        <p:nvPicPr>
          <p:cNvPr id="8" name="Picture 7"/>
          <p:cNvPicPr>
            <a:picLocks noChangeAspect="1"/>
          </p:cNvPicPr>
          <p:nvPr/>
        </p:nvPicPr>
        <p:blipFill>
          <a:blip r:embed="rId5"/>
          <a:stretch>
            <a:fillRect/>
          </a:stretch>
        </p:blipFill>
        <p:spPr>
          <a:xfrm>
            <a:off x="9014947" y="1700672"/>
            <a:ext cx="1317773" cy="1654378"/>
          </a:xfrm>
          <a:prstGeom prst="rect">
            <a:avLst/>
          </a:prstGeom>
        </p:spPr>
      </p:pic>
      <p:pic>
        <p:nvPicPr>
          <p:cNvPr id="9" name="Picture 8"/>
          <p:cNvPicPr>
            <a:picLocks noChangeAspect="1"/>
          </p:cNvPicPr>
          <p:nvPr/>
        </p:nvPicPr>
        <p:blipFill>
          <a:blip r:embed="rId6"/>
          <a:stretch>
            <a:fillRect/>
          </a:stretch>
        </p:blipFill>
        <p:spPr>
          <a:xfrm>
            <a:off x="5531475" y="1739861"/>
            <a:ext cx="1381492" cy="1759666"/>
          </a:xfrm>
          <a:prstGeom prst="rect">
            <a:avLst/>
          </a:prstGeom>
        </p:spPr>
      </p:pic>
      <p:pic>
        <p:nvPicPr>
          <p:cNvPr id="10" name="Picture 9"/>
          <p:cNvPicPr>
            <a:picLocks noChangeAspect="1"/>
          </p:cNvPicPr>
          <p:nvPr/>
        </p:nvPicPr>
        <p:blipFill>
          <a:blip r:embed="rId7"/>
          <a:stretch>
            <a:fillRect/>
          </a:stretch>
        </p:blipFill>
        <p:spPr>
          <a:xfrm>
            <a:off x="1799224" y="1690688"/>
            <a:ext cx="1385613" cy="1745123"/>
          </a:xfrm>
          <a:prstGeom prst="rect">
            <a:avLst/>
          </a:prstGeom>
        </p:spPr>
      </p:pic>
      <p:pic>
        <p:nvPicPr>
          <p:cNvPr id="11" name="Picture 10"/>
          <p:cNvPicPr>
            <a:picLocks noChangeAspect="1"/>
          </p:cNvPicPr>
          <p:nvPr/>
        </p:nvPicPr>
        <p:blipFill>
          <a:blip r:embed="rId8"/>
          <a:stretch>
            <a:fillRect/>
          </a:stretch>
        </p:blipFill>
        <p:spPr>
          <a:xfrm>
            <a:off x="4151944" y="5260383"/>
            <a:ext cx="505377" cy="539524"/>
          </a:xfrm>
          <a:prstGeom prst="rect">
            <a:avLst/>
          </a:prstGeom>
        </p:spPr>
      </p:pic>
      <p:pic>
        <p:nvPicPr>
          <p:cNvPr id="12" name="Picture 11"/>
          <p:cNvPicPr>
            <a:picLocks noChangeAspect="1"/>
          </p:cNvPicPr>
          <p:nvPr/>
        </p:nvPicPr>
        <p:blipFill>
          <a:blip r:embed="rId8"/>
          <a:stretch>
            <a:fillRect/>
          </a:stretch>
        </p:blipFill>
        <p:spPr>
          <a:xfrm>
            <a:off x="7792132" y="5138466"/>
            <a:ext cx="505377" cy="539524"/>
          </a:xfrm>
          <a:prstGeom prst="rect">
            <a:avLst/>
          </a:prstGeom>
        </p:spPr>
      </p:pic>
      <p:pic>
        <p:nvPicPr>
          <p:cNvPr id="13" name="Picture 12"/>
          <p:cNvPicPr>
            <a:picLocks noChangeAspect="1"/>
          </p:cNvPicPr>
          <p:nvPr/>
        </p:nvPicPr>
        <p:blipFill>
          <a:blip r:embed="rId9"/>
          <a:stretch>
            <a:fillRect/>
          </a:stretch>
        </p:blipFill>
        <p:spPr>
          <a:xfrm rot="16200000">
            <a:off x="2055910" y="3664617"/>
            <a:ext cx="712632" cy="332683"/>
          </a:xfrm>
          <a:prstGeom prst="rect">
            <a:avLst/>
          </a:prstGeom>
        </p:spPr>
      </p:pic>
      <p:pic>
        <p:nvPicPr>
          <p:cNvPr id="14" name="Picture 13"/>
          <p:cNvPicPr>
            <a:picLocks noChangeAspect="1"/>
          </p:cNvPicPr>
          <p:nvPr/>
        </p:nvPicPr>
        <p:blipFill>
          <a:blip r:embed="rId9"/>
          <a:stretch>
            <a:fillRect/>
          </a:stretch>
        </p:blipFill>
        <p:spPr>
          <a:xfrm rot="16200000">
            <a:off x="5847252" y="3678149"/>
            <a:ext cx="712632" cy="332683"/>
          </a:xfrm>
          <a:prstGeom prst="rect">
            <a:avLst/>
          </a:prstGeom>
        </p:spPr>
      </p:pic>
      <p:pic>
        <p:nvPicPr>
          <p:cNvPr id="15" name="Picture 14"/>
          <p:cNvPicPr>
            <a:picLocks noChangeAspect="1"/>
          </p:cNvPicPr>
          <p:nvPr/>
        </p:nvPicPr>
        <p:blipFill>
          <a:blip r:embed="rId9"/>
          <a:stretch>
            <a:fillRect/>
          </a:stretch>
        </p:blipFill>
        <p:spPr>
          <a:xfrm rot="16200000">
            <a:off x="9448253" y="3647667"/>
            <a:ext cx="712632" cy="332683"/>
          </a:xfrm>
          <a:prstGeom prst="rect">
            <a:avLst/>
          </a:prstGeom>
        </p:spPr>
      </p:pic>
    </p:spTree>
    <p:extLst>
      <p:ext uri="{BB962C8B-B14F-4D97-AF65-F5344CB8AC3E}">
        <p14:creationId xmlns:p14="http://schemas.microsoft.com/office/powerpoint/2010/main" val="320065844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3E056-B310-23B4-AE5A-28B8F9CF7E7A}"/>
              </a:ext>
            </a:extLst>
          </p:cNvPr>
          <p:cNvSpPr>
            <a:spLocks noGrp="1"/>
          </p:cNvSpPr>
          <p:nvPr>
            <p:ph type="title"/>
          </p:nvPr>
        </p:nvSpPr>
        <p:spPr/>
        <p:txBody>
          <a:bodyPr>
            <a:normAutofit/>
          </a:bodyPr>
          <a:lstStyle/>
          <a:p>
            <a:pPr algn="ctr"/>
            <a:r>
              <a:rPr lang="en-US" sz="6600" b="1" dirty="0"/>
              <a:t>Frontend Roadmap</a:t>
            </a:r>
          </a:p>
        </p:txBody>
      </p:sp>
      <p:sp>
        <p:nvSpPr>
          <p:cNvPr id="3" name="Content Placeholder 2">
            <a:extLst>
              <a:ext uri="{FF2B5EF4-FFF2-40B4-BE49-F238E27FC236}">
                <a16:creationId xmlns:a16="http://schemas.microsoft.com/office/drawing/2014/main" id="{AFC05EFB-B7BD-DA91-4A59-D09D4E999D2E}"/>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D8DDFF7F-55CC-8099-3ED2-322A807577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95633" y="1589103"/>
            <a:ext cx="8433787" cy="4917334"/>
          </a:xfrm>
          <a:prstGeom prst="rect">
            <a:avLst/>
          </a:prstGeom>
        </p:spPr>
      </p:pic>
    </p:spTree>
    <p:extLst>
      <p:ext uri="{BB962C8B-B14F-4D97-AF65-F5344CB8AC3E}">
        <p14:creationId xmlns:p14="http://schemas.microsoft.com/office/powerpoint/2010/main" val="259300624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1ED764-E024-6FA4-A542-9A1E1AE38A3B}"/>
              </a:ext>
            </a:extLst>
          </p:cNvPr>
          <p:cNvSpPr>
            <a:spLocks noGrp="1"/>
          </p:cNvSpPr>
          <p:nvPr>
            <p:ph type="title"/>
          </p:nvPr>
        </p:nvSpPr>
        <p:spPr/>
        <p:txBody>
          <a:bodyPr>
            <a:normAutofit/>
          </a:bodyPr>
          <a:lstStyle/>
          <a:p>
            <a:r>
              <a:rPr lang="en-US" sz="6600" dirty="0">
                <a:latin typeface="Century" panose="02040604050505020304" pitchFamily="18" charset="0"/>
              </a:rPr>
              <a:t>7.2 Backend developer</a:t>
            </a:r>
          </a:p>
        </p:txBody>
      </p:sp>
      <p:sp>
        <p:nvSpPr>
          <p:cNvPr id="3" name="Content Placeholder 2">
            <a:extLst>
              <a:ext uri="{FF2B5EF4-FFF2-40B4-BE49-F238E27FC236}">
                <a16:creationId xmlns:a16="http://schemas.microsoft.com/office/drawing/2014/main" id="{2606B598-D3F3-B296-2476-FE387A73EAD9}"/>
              </a:ext>
            </a:extLst>
          </p:cNvPr>
          <p:cNvSpPr>
            <a:spLocks noGrp="1"/>
          </p:cNvSpPr>
          <p:nvPr>
            <p:ph idx="1"/>
          </p:nvPr>
        </p:nvSpPr>
        <p:spPr>
          <a:xfrm>
            <a:off x="838200" y="1690688"/>
            <a:ext cx="7870794" cy="3973265"/>
          </a:xfrm>
        </p:spPr>
        <p:txBody>
          <a:bodyPr/>
          <a:lstStyle/>
          <a:p>
            <a:r>
              <a:rPr lang="en-US" dirty="0"/>
              <a:t>Back-end developers are the experts who build and maintain the mechanisms that process data and perform actions on websites.</a:t>
            </a:r>
          </a:p>
          <a:p>
            <a:r>
              <a:rPr lang="en-US" dirty="0"/>
              <a:t> Unlike front-end developers, who control everything you can see on a website, back-end developers are involved in data storage, security, and other server-side functions that you cannot see</a:t>
            </a:r>
          </a:p>
        </p:txBody>
      </p:sp>
      <p:pic>
        <p:nvPicPr>
          <p:cNvPr id="4" name="Picture 3">
            <a:extLst>
              <a:ext uri="{FF2B5EF4-FFF2-40B4-BE49-F238E27FC236}">
                <a16:creationId xmlns:a16="http://schemas.microsoft.com/office/drawing/2014/main" id="{B5DE6733-2B80-0825-921A-220FD30F7760}"/>
              </a:ext>
            </a:extLst>
          </p:cNvPr>
          <p:cNvPicPr>
            <a:picLocks noChangeAspect="1"/>
          </p:cNvPicPr>
          <p:nvPr/>
        </p:nvPicPr>
        <p:blipFill rotWithShape="1">
          <a:blip r:embed="rId2"/>
          <a:srcRect l="64630" t="5965" r="7944" b="19498"/>
          <a:stretch/>
        </p:blipFill>
        <p:spPr>
          <a:xfrm>
            <a:off x="9294181" y="2259535"/>
            <a:ext cx="2059619" cy="2527522"/>
          </a:xfrm>
          <a:prstGeom prst="rect">
            <a:avLst/>
          </a:prstGeom>
        </p:spPr>
      </p:pic>
    </p:spTree>
    <p:extLst>
      <p:ext uri="{BB962C8B-B14F-4D97-AF65-F5344CB8AC3E}">
        <p14:creationId xmlns:p14="http://schemas.microsoft.com/office/powerpoint/2010/main" val="366852639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3E0D77-BB66-A1A6-CA88-A4F1B5EF698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F91A279-2FBB-0E97-5009-D24FD9BB8706}"/>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D4C555C2-3250-2EE0-39C9-FF0F09A022EA}"/>
              </a:ext>
            </a:extLst>
          </p:cNvPr>
          <p:cNvPicPr>
            <a:picLocks noChangeAspect="1"/>
          </p:cNvPicPr>
          <p:nvPr/>
        </p:nvPicPr>
        <p:blipFill>
          <a:blip r:embed="rId2"/>
          <a:stretch>
            <a:fillRect/>
          </a:stretch>
        </p:blipFill>
        <p:spPr>
          <a:xfrm>
            <a:off x="109537" y="414337"/>
            <a:ext cx="11972925" cy="6029325"/>
          </a:xfrm>
          <a:prstGeom prst="rect">
            <a:avLst/>
          </a:prstGeom>
        </p:spPr>
      </p:pic>
    </p:spTree>
    <p:extLst>
      <p:ext uri="{BB962C8B-B14F-4D97-AF65-F5344CB8AC3E}">
        <p14:creationId xmlns:p14="http://schemas.microsoft.com/office/powerpoint/2010/main" val="90942610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44401-B5C1-F5DC-EF97-5D79C0D5F6A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87F5E32-C23B-4D07-50FE-AFB92E299E39}"/>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E1C44F02-7A6B-F267-75DE-725BD6739876}"/>
              </a:ext>
            </a:extLst>
          </p:cNvPr>
          <p:cNvPicPr>
            <a:picLocks noChangeAspect="1"/>
          </p:cNvPicPr>
          <p:nvPr/>
        </p:nvPicPr>
        <p:blipFill>
          <a:blip r:embed="rId2"/>
          <a:stretch>
            <a:fillRect/>
          </a:stretch>
        </p:blipFill>
        <p:spPr>
          <a:xfrm>
            <a:off x="533400" y="497150"/>
            <a:ext cx="11125200" cy="5679813"/>
          </a:xfrm>
          <a:prstGeom prst="rect">
            <a:avLst/>
          </a:prstGeom>
        </p:spPr>
      </p:pic>
    </p:spTree>
    <p:extLst>
      <p:ext uri="{BB962C8B-B14F-4D97-AF65-F5344CB8AC3E}">
        <p14:creationId xmlns:p14="http://schemas.microsoft.com/office/powerpoint/2010/main" val="147999818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50FBC2-8B6B-438E-BD7D-DBDB09630A8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19719DA-D163-52CE-D7EE-E532F9BB03D0}"/>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644B06A2-BE68-D2D1-FF82-080308A98199}"/>
              </a:ext>
            </a:extLst>
          </p:cNvPr>
          <p:cNvPicPr>
            <a:picLocks noChangeAspect="1"/>
          </p:cNvPicPr>
          <p:nvPr/>
        </p:nvPicPr>
        <p:blipFill>
          <a:blip r:embed="rId2"/>
          <a:stretch>
            <a:fillRect/>
          </a:stretch>
        </p:blipFill>
        <p:spPr>
          <a:xfrm>
            <a:off x="381000" y="365125"/>
            <a:ext cx="11430000" cy="6044553"/>
          </a:xfrm>
          <a:prstGeom prst="rect">
            <a:avLst/>
          </a:prstGeom>
        </p:spPr>
      </p:pic>
      <p:pic>
        <p:nvPicPr>
          <p:cNvPr id="4" name="Picture 3"/>
          <p:cNvPicPr>
            <a:picLocks noChangeAspect="1"/>
          </p:cNvPicPr>
          <p:nvPr/>
        </p:nvPicPr>
        <p:blipFill>
          <a:blip r:embed="rId3"/>
          <a:stretch>
            <a:fillRect/>
          </a:stretch>
        </p:blipFill>
        <p:spPr>
          <a:xfrm>
            <a:off x="955766" y="1528354"/>
            <a:ext cx="10280468" cy="4756920"/>
          </a:xfrm>
          <a:prstGeom prst="rect">
            <a:avLst/>
          </a:prstGeom>
        </p:spPr>
      </p:pic>
    </p:spTree>
    <p:extLst>
      <p:ext uri="{BB962C8B-B14F-4D97-AF65-F5344CB8AC3E}">
        <p14:creationId xmlns:p14="http://schemas.microsoft.com/office/powerpoint/2010/main" val="387638891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4A2B7F-ED3E-1676-8C39-6177DF6B53D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08BAD2B-6B3A-E9B6-CB9B-C1B1F71C5C8D}"/>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1C8E365A-7F63-2B0F-6578-F1471DA26509}"/>
              </a:ext>
            </a:extLst>
          </p:cNvPr>
          <p:cNvPicPr>
            <a:picLocks noChangeAspect="1"/>
          </p:cNvPicPr>
          <p:nvPr/>
        </p:nvPicPr>
        <p:blipFill>
          <a:blip r:embed="rId2"/>
          <a:stretch>
            <a:fillRect/>
          </a:stretch>
        </p:blipFill>
        <p:spPr>
          <a:xfrm>
            <a:off x="838200" y="365125"/>
            <a:ext cx="10744200" cy="5889625"/>
          </a:xfrm>
          <a:prstGeom prst="rect">
            <a:avLst/>
          </a:prstGeom>
        </p:spPr>
      </p:pic>
    </p:spTree>
    <p:extLst>
      <p:ext uri="{BB962C8B-B14F-4D97-AF65-F5344CB8AC3E}">
        <p14:creationId xmlns:p14="http://schemas.microsoft.com/office/powerpoint/2010/main" val="332352954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908EEA-515E-4C16-EA6A-272C1D2F45F7}"/>
              </a:ext>
            </a:extLst>
          </p:cNvPr>
          <p:cNvSpPr>
            <a:spLocks noGrp="1"/>
          </p:cNvSpPr>
          <p:nvPr>
            <p:ph type="title"/>
          </p:nvPr>
        </p:nvSpPr>
        <p:spPr/>
        <p:txBody>
          <a:bodyPr/>
          <a:lstStyle/>
          <a:p>
            <a:r>
              <a:rPr lang="en-US" dirty="0"/>
              <a:t>Back end road map</a:t>
            </a:r>
          </a:p>
        </p:txBody>
      </p:sp>
      <p:pic>
        <p:nvPicPr>
          <p:cNvPr id="4" name="Picture 3">
            <a:extLst>
              <a:ext uri="{FF2B5EF4-FFF2-40B4-BE49-F238E27FC236}">
                <a16:creationId xmlns:a16="http://schemas.microsoft.com/office/drawing/2014/main" id="{76DDA0E7-7747-492A-B422-C306B0D2FEF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37173" y="1690688"/>
            <a:ext cx="6653074" cy="4885318"/>
          </a:xfrm>
          <a:prstGeom prst="rect">
            <a:avLst/>
          </a:prstGeom>
        </p:spPr>
      </p:pic>
    </p:spTree>
    <p:extLst>
      <p:ext uri="{BB962C8B-B14F-4D97-AF65-F5344CB8AC3E}">
        <p14:creationId xmlns:p14="http://schemas.microsoft.com/office/powerpoint/2010/main" val="34879309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22980D6-0111-BAAB-EA6C-24748C396864}"/>
              </a:ext>
            </a:extLst>
          </p:cNvPr>
          <p:cNvSpPr>
            <a:spLocks noGrp="1"/>
          </p:cNvSpPr>
          <p:nvPr>
            <p:ph idx="1"/>
          </p:nvPr>
        </p:nvSpPr>
        <p:spPr>
          <a:xfrm>
            <a:off x="838200" y="1358283"/>
            <a:ext cx="10515600" cy="5007006"/>
          </a:xfrm>
        </p:spPr>
        <p:txBody>
          <a:bodyPr>
            <a:normAutofit fontScale="92500" lnSpcReduction="10000"/>
          </a:bodyPr>
          <a:lstStyle/>
          <a:p>
            <a:r>
              <a:rPr lang="en-US" dirty="0"/>
              <a:t>In 1969 the precursor of Internet is born</a:t>
            </a:r>
            <a:r>
              <a:rPr lang="en-US" b="1" dirty="0"/>
              <a:t>: ARPAnet.</a:t>
            </a:r>
          </a:p>
          <a:p>
            <a:pPr lvl="1"/>
            <a:r>
              <a:rPr lang="en-US" dirty="0"/>
              <a:t>ARPA = Advanced Research Projects Agency sponsored by the American Department of </a:t>
            </a:r>
          </a:p>
          <a:p>
            <a:pPr marL="457200" lvl="1" indent="0">
              <a:buNone/>
            </a:pPr>
            <a:r>
              <a:rPr lang="en-US" dirty="0"/>
              <a:t>Defense (DOD).</a:t>
            </a:r>
          </a:p>
          <a:p>
            <a:pPr lvl="1"/>
            <a:r>
              <a:rPr lang="en-US" dirty="0"/>
              <a:t>Designed to connect military research centers.</a:t>
            </a:r>
          </a:p>
          <a:p>
            <a:pPr lvl="1"/>
            <a:r>
              <a:rPr lang="en-US" dirty="0"/>
              <a:t>Distributed computer system able to survive a nuclear attack.</a:t>
            </a:r>
          </a:p>
          <a:p>
            <a:r>
              <a:rPr lang="en-US" b="1" dirty="0"/>
              <a:t>Problem: </a:t>
            </a:r>
            <a:r>
              <a:rPr lang="en-US" dirty="0"/>
              <a:t>ARPAnet could connect only networks of the same type.</a:t>
            </a:r>
          </a:p>
          <a:p>
            <a:r>
              <a:rPr lang="en-US" dirty="0"/>
              <a:t>In 1970, ARPA starts developing the Transmission Control Protocol / Internet Protocol (TCP/IP), a technology for connecting networks of different types (produced by different companies).</a:t>
            </a:r>
          </a:p>
          <a:p>
            <a:r>
              <a:rPr lang="en-US" dirty="0"/>
              <a:t>Other networks appear, such as CSNET and BITNET.</a:t>
            </a:r>
          </a:p>
          <a:p>
            <a:r>
              <a:rPr lang="en-US" dirty="0"/>
              <a:t>The Internet = a network of networks.</a:t>
            </a:r>
          </a:p>
          <a:p>
            <a:r>
              <a:rPr lang="en-US" dirty="0"/>
              <a:t>People around the world share ideas, information, comments, and stories.</a:t>
            </a:r>
          </a:p>
        </p:txBody>
      </p:sp>
      <p:sp>
        <p:nvSpPr>
          <p:cNvPr id="4" name="Title 1">
            <a:extLst>
              <a:ext uri="{FF2B5EF4-FFF2-40B4-BE49-F238E27FC236}">
                <a16:creationId xmlns:a16="http://schemas.microsoft.com/office/drawing/2014/main" id="{B06194DE-8275-F54C-A3D2-689E4908492C}"/>
              </a:ext>
            </a:extLst>
          </p:cNvPr>
          <p:cNvSpPr txBox="1">
            <a:spLocks/>
          </p:cNvSpPr>
          <p:nvPr/>
        </p:nvSpPr>
        <p:spPr>
          <a:xfrm>
            <a:off x="1828800" y="381000"/>
            <a:ext cx="8686800" cy="8382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a:t>(Continued…)</a:t>
            </a:r>
            <a:endParaRPr lang="en-US" dirty="0"/>
          </a:p>
        </p:txBody>
      </p:sp>
    </p:spTree>
    <p:extLst>
      <p:ext uri="{BB962C8B-B14F-4D97-AF65-F5344CB8AC3E}">
        <p14:creationId xmlns:p14="http://schemas.microsoft.com/office/powerpoint/2010/main" val="170249108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1ED764-E024-6FA4-A542-9A1E1AE38A3B}"/>
              </a:ext>
            </a:extLst>
          </p:cNvPr>
          <p:cNvSpPr>
            <a:spLocks noGrp="1"/>
          </p:cNvSpPr>
          <p:nvPr>
            <p:ph type="title"/>
          </p:nvPr>
        </p:nvSpPr>
        <p:spPr/>
        <p:txBody>
          <a:bodyPr>
            <a:normAutofit/>
          </a:bodyPr>
          <a:lstStyle/>
          <a:p>
            <a:pPr algn="ctr"/>
            <a:r>
              <a:rPr lang="en-US" sz="6600" dirty="0">
                <a:latin typeface="Century" panose="02040604050505020304" pitchFamily="18" charset="0"/>
              </a:rPr>
              <a:t>7.3 Full-stack developer</a:t>
            </a:r>
          </a:p>
        </p:txBody>
      </p:sp>
      <p:sp>
        <p:nvSpPr>
          <p:cNvPr id="3" name="Content Placeholder 2">
            <a:extLst>
              <a:ext uri="{FF2B5EF4-FFF2-40B4-BE49-F238E27FC236}">
                <a16:creationId xmlns:a16="http://schemas.microsoft.com/office/drawing/2014/main" id="{2606B598-D3F3-B296-2476-FE387A73EAD9}"/>
              </a:ext>
            </a:extLst>
          </p:cNvPr>
          <p:cNvSpPr>
            <a:spLocks noGrp="1"/>
          </p:cNvSpPr>
          <p:nvPr>
            <p:ph idx="1"/>
          </p:nvPr>
        </p:nvSpPr>
        <p:spPr>
          <a:xfrm>
            <a:off x="838200" y="1690688"/>
            <a:ext cx="10515600" cy="5001180"/>
          </a:xfrm>
        </p:spPr>
        <p:txBody>
          <a:bodyPr/>
          <a:lstStyle/>
          <a:p>
            <a:r>
              <a:rPr lang="en-US" sz="3200" spc="10" dirty="0">
                <a:solidFill>
                  <a:srgbClr val="273239"/>
                </a:solidFill>
                <a:effectLst/>
                <a:latin typeface="Arial" panose="020B0604020202020204" pitchFamily="34" charset="0"/>
                <a:ea typeface="Calibri" panose="020F0502020204030204" pitchFamily="34" charset="0"/>
              </a:rPr>
              <a:t>A </a:t>
            </a:r>
            <a:r>
              <a:rPr lang="en-US" sz="3200" b="1" spc="10" dirty="0">
                <a:solidFill>
                  <a:srgbClr val="273239"/>
                </a:solidFill>
                <a:effectLst/>
                <a:latin typeface="Arial" panose="020B0604020202020204" pitchFamily="34" charset="0"/>
                <a:ea typeface="Calibri" panose="020F0502020204030204" pitchFamily="34" charset="0"/>
              </a:rPr>
              <a:t>full-stack web developer</a:t>
            </a:r>
            <a:r>
              <a:rPr lang="en-US" sz="3200" spc="10" dirty="0">
                <a:solidFill>
                  <a:srgbClr val="273239"/>
                </a:solidFill>
                <a:effectLst/>
                <a:latin typeface="Arial" panose="020B0604020202020204" pitchFamily="34" charset="0"/>
                <a:ea typeface="Calibri" panose="020F0502020204030204" pitchFamily="34" charset="0"/>
              </a:rPr>
              <a:t> looks after both the front-end and the back-end parts</a:t>
            </a:r>
            <a:r>
              <a:rPr lang="en-US" sz="1800" spc="10" dirty="0">
                <a:solidFill>
                  <a:srgbClr val="273239"/>
                </a:solidFill>
                <a:effectLst/>
                <a:latin typeface="Arial" panose="020B0604020202020204" pitchFamily="34" charset="0"/>
                <a:ea typeface="Calibri" panose="020F0502020204030204" pitchFamily="34" charset="0"/>
              </a:rPr>
              <a:t>. </a:t>
            </a:r>
            <a:endParaRPr lang="en-US" dirty="0"/>
          </a:p>
        </p:txBody>
      </p:sp>
      <p:pic>
        <p:nvPicPr>
          <p:cNvPr id="4" name="Picture 3">
            <a:extLst>
              <a:ext uri="{FF2B5EF4-FFF2-40B4-BE49-F238E27FC236}">
                <a16:creationId xmlns:a16="http://schemas.microsoft.com/office/drawing/2014/main" id="{8EEC6129-9823-EE78-FB95-C3E90B9A0351}"/>
              </a:ext>
            </a:extLst>
          </p:cNvPr>
          <p:cNvPicPr>
            <a:picLocks noChangeAspect="1"/>
          </p:cNvPicPr>
          <p:nvPr/>
        </p:nvPicPr>
        <p:blipFill>
          <a:blip r:embed="rId2"/>
          <a:stretch>
            <a:fillRect/>
          </a:stretch>
        </p:blipFill>
        <p:spPr>
          <a:xfrm>
            <a:off x="452760" y="2734321"/>
            <a:ext cx="11398929" cy="3890567"/>
          </a:xfrm>
          <a:prstGeom prst="rect">
            <a:avLst/>
          </a:prstGeom>
        </p:spPr>
      </p:pic>
    </p:spTree>
    <p:extLst>
      <p:ext uri="{BB962C8B-B14F-4D97-AF65-F5344CB8AC3E}">
        <p14:creationId xmlns:p14="http://schemas.microsoft.com/office/powerpoint/2010/main" val="288670061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01C473-E97D-6A1D-66DC-C1661151864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2EE930A-D013-B944-D7AF-5DCDB2A6C44B}"/>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16A3D826-2524-BC5D-17FA-8571122C5446}"/>
              </a:ext>
            </a:extLst>
          </p:cNvPr>
          <p:cNvPicPr>
            <a:picLocks noChangeAspect="1"/>
          </p:cNvPicPr>
          <p:nvPr/>
        </p:nvPicPr>
        <p:blipFill>
          <a:blip r:embed="rId2"/>
          <a:stretch>
            <a:fillRect/>
          </a:stretch>
        </p:blipFill>
        <p:spPr>
          <a:xfrm>
            <a:off x="0" y="0"/>
            <a:ext cx="12100264" cy="6791417"/>
          </a:xfrm>
          <a:prstGeom prst="rect">
            <a:avLst/>
          </a:prstGeom>
        </p:spPr>
      </p:pic>
    </p:spTree>
    <p:extLst>
      <p:ext uri="{BB962C8B-B14F-4D97-AF65-F5344CB8AC3E}">
        <p14:creationId xmlns:p14="http://schemas.microsoft.com/office/powerpoint/2010/main" val="201594696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996E85-38F2-4136-0901-2A0F612F7C7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EF3FB5D-180B-63C3-8AE9-507307926EA5}"/>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B7904852-C5A2-274A-D825-9ADC3F99248E}"/>
              </a:ext>
            </a:extLst>
          </p:cNvPr>
          <p:cNvPicPr>
            <a:picLocks noChangeAspect="1"/>
          </p:cNvPicPr>
          <p:nvPr/>
        </p:nvPicPr>
        <p:blipFill rotWithShape="1">
          <a:blip r:embed="rId2"/>
          <a:srcRect b="7758"/>
          <a:stretch/>
        </p:blipFill>
        <p:spPr>
          <a:xfrm>
            <a:off x="0" y="1180273"/>
            <a:ext cx="12192000" cy="4996690"/>
          </a:xfrm>
          <a:prstGeom prst="rect">
            <a:avLst/>
          </a:prstGeom>
        </p:spPr>
      </p:pic>
    </p:spTree>
    <p:extLst>
      <p:ext uri="{BB962C8B-B14F-4D97-AF65-F5344CB8AC3E}">
        <p14:creationId xmlns:p14="http://schemas.microsoft.com/office/powerpoint/2010/main" val="413164911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7.4 </a:t>
            </a:r>
          </a:p>
        </p:txBody>
      </p:sp>
      <p:pic>
        <p:nvPicPr>
          <p:cNvPr id="4" name="Picture 3"/>
          <p:cNvPicPr>
            <a:picLocks noChangeAspect="1"/>
          </p:cNvPicPr>
          <p:nvPr/>
        </p:nvPicPr>
        <p:blipFill>
          <a:blip r:embed="rId2"/>
          <a:stretch>
            <a:fillRect/>
          </a:stretch>
        </p:blipFill>
        <p:spPr>
          <a:xfrm>
            <a:off x="1841183" y="2066898"/>
            <a:ext cx="2691628" cy="2081526"/>
          </a:xfrm>
          <a:prstGeom prst="rect">
            <a:avLst/>
          </a:prstGeom>
        </p:spPr>
      </p:pic>
      <p:pic>
        <p:nvPicPr>
          <p:cNvPr id="5" name="Picture 4"/>
          <p:cNvPicPr>
            <a:picLocks noChangeAspect="1"/>
          </p:cNvPicPr>
          <p:nvPr/>
        </p:nvPicPr>
        <p:blipFill>
          <a:blip r:embed="rId3"/>
          <a:stretch>
            <a:fillRect/>
          </a:stretch>
        </p:blipFill>
        <p:spPr>
          <a:xfrm>
            <a:off x="1597981" y="523018"/>
            <a:ext cx="7928968" cy="1030198"/>
          </a:xfrm>
          <a:prstGeom prst="rect">
            <a:avLst/>
          </a:prstGeom>
        </p:spPr>
      </p:pic>
      <p:pic>
        <p:nvPicPr>
          <p:cNvPr id="6" name="Picture 5"/>
          <p:cNvPicPr>
            <a:picLocks noChangeAspect="1"/>
          </p:cNvPicPr>
          <p:nvPr/>
        </p:nvPicPr>
        <p:blipFill>
          <a:blip r:embed="rId4"/>
          <a:stretch>
            <a:fillRect/>
          </a:stretch>
        </p:blipFill>
        <p:spPr>
          <a:xfrm>
            <a:off x="9658282" y="494105"/>
            <a:ext cx="1066324" cy="1048900"/>
          </a:xfrm>
          <a:prstGeom prst="rect">
            <a:avLst/>
          </a:prstGeom>
        </p:spPr>
      </p:pic>
      <p:pic>
        <p:nvPicPr>
          <p:cNvPr id="7" name="Picture 6"/>
          <p:cNvPicPr>
            <a:picLocks noChangeAspect="1"/>
          </p:cNvPicPr>
          <p:nvPr/>
        </p:nvPicPr>
        <p:blipFill>
          <a:blip r:embed="rId5"/>
          <a:stretch>
            <a:fillRect/>
          </a:stretch>
        </p:blipFill>
        <p:spPr>
          <a:xfrm>
            <a:off x="838200" y="4858733"/>
            <a:ext cx="5261150" cy="1308155"/>
          </a:xfrm>
          <a:prstGeom prst="rect">
            <a:avLst/>
          </a:prstGeom>
        </p:spPr>
      </p:pic>
      <p:pic>
        <p:nvPicPr>
          <p:cNvPr id="10" name="Picture 9"/>
          <p:cNvPicPr>
            <a:picLocks noChangeAspect="1"/>
          </p:cNvPicPr>
          <p:nvPr/>
        </p:nvPicPr>
        <p:blipFill>
          <a:blip r:embed="rId6"/>
          <a:stretch>
            <a:fillRect/>
          </a:stretch>
        </p:blipFill>
        <p:spPr>
          <a:xfrm>
            <a:off x="7316854" y="4858733"/>
            <a:ext cx="4517331" cy="1279384"/>
          </a:xfrm>
          <a:prstGeom prst="rect">
            <a:avLst/>
          </a:prstGeom>
        </p:spPr>
      </p:pic>
      <p:pic>
        <p:nvPicPr>
          <p:cNvPr id="11" name="Picture 10"/>
          <p:cNvPicPr>
            <a:picLocks noChangeAspect="1"/>
          </p:cNvPicPr>
          <p:nvPr/>
        </p:nvPicPr>
        <p:blipFill>
          <a:blip r:embed="rId7"/>
          <a:stretch>
            <a:fillRect/>
          </a:stretch>
        </p:blipFill>
        <p:spPr>
          <a:xfrm>
            <a:off x="5957984" y="2788518"/>
            <a:ext cx="910842" cy="972385"/>
          </a:xfrm>
          <a:prstGeom prst="rect">
            <a:avLst/>
          </a:prstGeom>
        </p:spPr>
      </p:pic>
      <p:pic>
        <p:nvPicPr>
          <p:cNvPr id="12" name="Picture 11"/>
          <p:cNvPicPr>
            <a:picLocks noChangeAspect="1"/>
          </p:cNvPicPr>
          <p:nvPr/>
        </p:nvPicPr>
        <p:blipFill>
          <a:blip r:embed="rId8"/>
          <a:stretch>
            <a:fillRect/>
          </a:stretch>
        </p:blipFill>
        <p:spPr>
          <a:xfrm rot="16200000">
            <a:off x="2725252" y="4337238"/>
            <a:ext cx="712632" cy="332683"/>
          </a:xfrm>
          <a:prstGeom prst="rect">
            <a:avLst/>
          </a:prstGeom>
        </p:spPr>
      </p:pic>
      <p:pic>
        <p:nvPicPr>
          <p:cNvPr id="13" name="Picture 12"/>
          <p:cNvPicPr>
            <a:picLocks noChangeAspect="1"/>
          </p:cNvPicPr>
          <p:nvPr/>
        </p:nvPicPr>
        <p:blipFill>
          <a:blip r:embed="rId9"/>
          <a:stretch>
            <a:fillRect/>
          </a:stretch>
        </p:blipFill>
        <p:spPr>
          <a:xfrm>
            <a:off x="7915691" y="2343266"/>
            <a:ext cx="3319656" cy="1528789"/>
          </a:xfrm>
          <a:prstGeom prst="rect">
            <a:avLst/>
          </a:prstGeom>
        </p:spPr>
      </p:pic>
      <p:pic>
        <p:nvPicPr>
          <p:cNvPr id="14" name="Content Placeholder 13"/>
          <p:cNvPicPr>
            <a:picLocks noGrp="1" noChangeAspect="1"/>
          </p:cNvPicPr>
          <p:nvPr>
            <p:ph idx="1"/>
          </p:nvPr>
        </p:nvPicPr>
        <p:blipFill>
          <a:blip r:embed="rId8"/>
          <a:stretch>
            <a:fillRect/>
          </a:stretch>
        </p:blipFill>
        <p:spPr>
          <a:xfrm rot="16200000">
            <a:off x="9249619" y="4221999"/>
            <a:ext cx="1002188" cy="302301"/>
          </a:xfrm>
          <a:prstGeom prst="rect">
            <a:avLst/>
          </a:prstGeom>
        </p:spPr>
      </p:pic>
    </p:spTree>
    <p:extLst>
      <p:ext uri="{BB962C8B-B14F-4D97-AF65-F5344CB8AC3E}">
        <p14:creationId xmlns:p14="http://schemas.microsoft.com/office/powerpoint/2010/main" val="16874112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Sample web page</a:t>
            </a:r>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838200" y="1567541"/>
            <a:ext cx="9042626" cy="4435521"/>
          </a:xfrm>
          <a:prstGeom prst="rect">
            <a:avLst/>
          </a:prstGeom>
        </p:spPr>
      </p:pic>
    </p:spTree>
    <p:extLst>
      <p:ext uri="{BB962C8B-B14F-4D97-AF65-F5344CB8AC3E}">
        <p14:creationId xmlns:p14="http://schemas.microsoft.com/office/powerpoint/2010/main" val="330516467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Inspecting source code of a web page</a:t>
            </a:r>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676275" y="1825625"/>
            <a:ext cx="10677525" cy="4646476"/>
          </a:xfrm>
          <a:prstGeom prst="rect">
            <a:avLst/>
          </a:prstGeom>
        </p:spPr>
      </p:pic>
    </p:spTree>
    <p:extLst>
      <p:ext uri="{BB962C8B-B14F-4D97-AF65-F5344CB8AC3E}">
        <p14:creationId xmlns:p14="http://schemas.microsoft.com/office/powerpoint/2010/main" val="234852809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AD1F3-3EC6-A597-5B71-8281FEAD57BD}"/>
              </a:ext>
            </a:extLst>
          </p:cNvPr>
          <p:cNvSpPr>
            <a:spLocks noGrp="1"/>
          </p:cNvSpPr>
          <p:nvPr>
            <p:ph type="title"/>
          </p:nvPr>
        </p:nvSpPr>
        <p:spPr/>
        <p:txBody>
          <a:bodyPr/>
          <a:lstStyle/>
          <a:p>
            <a:r>
              <a:rPr lang="en-US" dirty="0"/>
              <a:t>Web Contents</a:t>
            </a:r>
            <a:br>
              <a:rPr lang="en-US" dirty="0"/>
            </a:br>
            <a:endParaRPr lang="en-US" dirty="0"/>
          </a:p>
        </p:txBody>
      </p:sp>
      <p:sp>
        <p:nvSpPr>
          <p:cNvPr id="3" name="Content Placeholder 2">
            <a:extLst>
              <a:ext uri="{FF2B5EF4-FFF2-40B4-BE49-F238E27FC236}">
                <a16:creationId xmlns:a16="http://schemas.microsoft.com/office/drawing/2014/main" id="{69597DE2-18F9-47B4-DCD7-88B043BB0DE1}"/>
              </a:ext>
            </a:extLst>
          </p:cNvPr>
          <p:cNvSpPr>
            <a:spLocks noGrp="1"/>
          </p:cNvSpPr>
          <p:nvPr>
            <p:ph idx="1"/>
          </p:nvPr>
        </p:nvSpPr>
        <p:spPr>
          <a:xfrm>
            <a:off x="838200" y="1482571"/>
            <a:ext cx="10515600" cy="4694392"/>
          </a:xfrm>
        </p:spPr>
        <p:txBody>
          <a:bodyPr>
            <a:normAutofit fontScale="92500" lnSpcReduction="10000"/>
          </a:bodyPr>
          <a:lstStyle/>
          <a:p>
            <a:r>
              <a:rPr lang="en-US" dirty="0"/>
              <a:t>Web content is the textual, visual or aural content that is encountered as part of the user </a:t>
            </a:r>
          </a:p>
          <a:p>
            <a:r>
              <a:rPr lang="en-US" dirty="0"/>
              <a:t>experience on websites.</a:t>
            </a:r>
          </a:p>
          <a:p>
            <a:r>
              <a:rPr lang="en-US" dirty="0"/>
              <a:t>It may include, among other things: text, images, sounds, videos </a:t>
            </a:r>
            <a:r>
              <a:rPr lang="en-US" dirty="0" err="1"/>
              <a:t>andanimations</a:t>
            </a:r>
            <a:r>
              <a:rPr lang="en-US" dirty="0"/>
              <a:t>.</a:t>
            </a:r>
          </a:p>
          <a:p>
            <a:pPr marL="0" indent="0">
              <a:buNone/>
            </a:pPr>
            <a:r>
              <a:rPr lang="en-US" dirty="0"/>
              <a:t>HTML web content</a:t>
            </a:r>
          </a:p>
          <a:p>
            <a:r>
              <a:rPr lang="en-US" dirty="0"/>
              <a:t>Even though we may embed various protocols within web pages, the "web page" composed of "html" (or some variation) content is still the dominant way whereby we share content. </a:t>
            </a:r>
          </a:p>
          <a:p>
            <a:r>
              <a:rPr lang="en-US" dirty="0"/>
              <a:t>And while there are many web pages with localized proprietary structure (most usually, business websites), many millions of websites abound that are structured according to a common core idea.</a:t>
            </a:r>
          </a:p>
          <a:p>
            <a:endParaRPr lang="en-US" dirty="0"/>
          </a:p>
        </p:txBody>
      </p:sp>
    </p:spTree>
    <p:extLst>
      <p:ext uri="{BB962C8B-B14F-4D97-AF65-F5344CB8AC3E}">
        <p14:creationId xmlns:p14="http://schemas.microsoft.com/office/powerpoint/2010/main" val="58374646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926967-F9F5-DBE4-6C8F-6FF201D6451B}"/>
              </a:ext>
            </a:extLst>
          </p:cNvPr>
          <p:cNvSpPr>
            <a:spLocks noGrp="1"/>
          </p:cNvSpPr>
          <p:nvPr>
            <p:ph type="title"/>
          </p:nvPr>
        </p:nvSpPr>
        <p:spPr/>
        <p:txBody>
          <a:bodyPr/>
          <a:lstStyle/>
          <a:p>
            <a:r>
              <a:rPr lang="en-US" dirty="0"/>
              <a:t>Types of Website Content</a:t>
            </a:r>
            <a:br>
              <a:rPr lang="en-US" dirty="0"/>
            </a:br>
            <a:endParaRPr lang="en-US" dirty="0"/>
          </a:p>
        </p:txBody>
      </p:sp>
      <p:sp>
        <p:nvSpPr>
          <p:cNvPr id="3" name="Content Placeholder 2">
            <a:extLst>
              <a:ext uri="{FF2B5EF4-FFF2-40B4-BE49-F238E27FC236}">
                <a16:creationId xmlns:a16="http://schemas.microsoft.com/office/drawing/2014/main" id="{F18397A5-CEFA-205A-F901-7C479415BB15}"/>
              </a:ext>
            </a:extLst>
          </p:cNvPr>
          <p:cNvSpPr>
            <a:spLocks noGrp="1"/>
          </p:cNvSpPr>
          <p:nvPr>
            <p:ph idx="1"/>
          </p:nvPr>
        </p:nvSpPr>
        <p:spPr/>
        <p:txBody>
          <a:bodyPr>
            <a:normAutofit/>
          </a:bodyPr>
          <a:lstStyle/>
          <a:p>
            <a:r>
              <a:rPr lang="en-US" dirty="0"/>
              <a:t>A website, or individual web page, can be static or dynamic.</a:t>
            </a:r>
          </a:p>
          <a:p>
            <a:pPr lvl="1"/>
            <a:r>
              <a:rPr lang="en-US" dirty="0"/>
              <a:t>Static Web Site</a:t>
            </a:r>
          </a:p>
          <a:p>
            <a:pPr lvl="1"/>
            <a:r>
              <a:rPr lang="en-US" dirty="0"/>
              <a:t>Dynamic Web Site</a:t>
            </a:r>
          </a:p>
        </p:txBody>
      </p:sp>
    </p:spTree>
    <p:extLst>
      <p:ext uri="{BB962C8B-B14F-4D97-AF65-F5344CB8AC3E}">
        <p14:creationId xmlns:p14="http://schemas.microsoft.com/office/powerpoint/2010/main" val="269697759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2A2447-53DE-9D4F-620F-391B1B2F6EF9}"/>
              </a:ext>
            </a:extLst>
          </p:cNvPr>
          <p:cNvSpPr>
            <a:spLocks noGrp="1"/>
          </p:cNvSpPr>
          <p:nvPr>
            <p:ph type="title"/>
          </p:nvPr>
        </p:nvSpPr>
        <p:spPr/>
        <p:txBody>
          <a:bodyPr/>
          <a:lstStyle/>
          <a:p>
            <a:r>
              <a:rPr lang="en-US" dirty="0"/>
              <a:t>Static Web Site </a:t>
            </a:r>
          </a:p>
        </p:txBody>
      </p:sp>
      <p:sp>
        <p:nvSpPr>
          <p:cNvPr id="3" name="Content Placeholder 2">
            <a:extLst>
              <a:ext uri="{FF2B5EF4-FFF2-40B4-BE49-F238E27FC236}">
                <a16:creationId xmlns:a16="http://schemas.microsoft.com/office/drawing/2014/main" id="{427B1775-59FB-DDF3-3FCE-14875A99A5BB}"/>
              </a:ext>
            </a:extLst>
          </p:cNvPr>
          <p:cNvSpPr>
            <a:spLocks noGrp="1"/>
          </p:cNvSpPr>
          <p:nvPr>
            <p:ph idx="1"/>
          </p:nvPr>
        </p:nvSpPr>
        <p:spPr>
          <a:xfrm>
            <a:off x="838200" y="1544715"/>
            <a:ext cx="10515600" cy="4632248"/>
          </a:xfrm>
        </p:spPr>
        <p:txBody>
          <a:bodyPr>
            <a:normAutofit fontScale="92500" lnSpcReduction="10000"/>
          </a:bodyPr>
          <a:lstStyle/>
          <a:p>
            <a:r>
              <a:rPr lang="en-US" dirty="0"/>
              <a:t>A static website or static web page contains information that doesn't change automatically. It remains the same, or static, for every viewer of the site. </a:t>
            </a:r>
          </a:p>
          <a:p>
            <a:r>
              <a:rPr lang="en-US" dirty="0"/>
              <a:t>A static web page (sometimes called a flat page) is a web page that is delivered to the user exactly as stored. </a:t>
            </a:r>
          </a:p>
          <a:p>
            <a:r>
              <a:rPr lang="en-US" dirty="0"/>
              <a:t>A static web page displays the same information for all users, from all contexts, subject to modern capabilities of a web server to negotiate content-type or language of the document where such versions are available and the server is configured to do so. </a:t>
            </a:r>
          </a:p>
          <a:p>
            <a:r>
              <a:rPr lang="en-US" dirty="0"/>
              <a:t>Static web pages are often HTML documents stored as files in the file system and made available by the web server over HTTP. </a:t>
            </a:r>
          </a:p>
          <a:p>
            <a:r>
              <a:rPr lang="en-US" dirty="0"/>
              <a:t>Static Web pages are very simple in layout and informative in context. </a:t>
            </a:r>
          </a:p>
        </p:txBody>
      </p:sp>
    </p:spTree>
    <p:extLst>
      <p:ext uri="{BB962C8B-B14F-4D97-AF65-F5344CB8AC3E}">
        <p14:creationId xmlns:p14="http://schemas.microsoft.com/office/powerpoint/2010/main" val="83172894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5E607F-99CA-81AE-43E5-4DAC17DC63D6}"/>
              </a:ext>
            </a:extLst>
          </p:cNvPr>
          <p:cNvSpPr>
            <a:spLocks noGrp="1"/>
          </p:cNvSpPr>
          <p:nvPr>
            <p:ph type="title"/>
          </p:nvPr>
        </p:nvSpPr>
        <p:spPr/>
        <p:txBody>
          <a:bodyPr/>
          <a:lstStyle/>
          <a:p>
            <a:pPr algn="ctr"/>
            <a:r>
              <a:rPr lang="en-US" dirty="0"/>
              <a:t>Advantages and </a:t>
            </a:r>
            <a:r>
              <a:rPr lang="en-US" b="1" dirty="0"/>
              <a:t>Disadvantages</a:t>
            </a:r>
            <a:br>
              <a:rPr lang="en-US" b="1" dirty="0"/>
            </a:br>
            <a:r>
              <a:rPr lang="en-US" dirty="0"/>
              <a:t> of Static Web Site </a:t>
            </a:r>
          </a:p>
        </p:txBody>
      </p:sp>
      <p:sp>
        <p:nvSpPr>
          <p:cNvPr id="3" name="Content Placeholder 2">
            <a:extLst>
              <a:ext uri="{FF2B5EF4-FFF2-40B4-BE49-F238E27FC236}">
                <a16:creationId xmlns:a16="http://schemas.microsoft.com/office/drawing/2014/main" id="{F157545C-935F-0B5A-D03D-13A612DEBD68}"/>
              </a:ext>
            </a:extLst>
          </p:cNvPr>
          <p:cNvSpPr>
            <a:spLocks noGrp="1"/>
          </p:cNvSpPr>
          <p:nvPr>
            <p:ph idx="1"/>
          </p:nvPr>
        </p:nvSpPr>
        <p:spPr/>
        <p:txBody>
          <a:bodyPr>
            <a:normAutofit/>
          </a:bodyPr>
          <a:lstStyle/>
          <a:p>
            <a:r>
              <a:rPr lang="en-US" b="1" dirty="0"/>
              <a:t>Advantages</a:t>
            </a:r>
          </a:p>
          <a:p>
            <a:pPr lvl="1"/>
            <a:r>
              <a:rPr lang="en-US" dirty="0"/>
              <a:t>No programming skills are required to create a static page.</a:t>
            </a:r>
          </a:p>
          <a:p>
            <a:pPr lvl="1"/>
            <a:r>
              <a:rPr lang="en-US" dirty="0"/>
              <a:t> Inherently publicly cacheable (i.e. a cached copy can be shown to anyone). </a:t>
            </a:r>
          </a:p>
          <a:p>
            <a:pPr lvl="1"/>
            <a:r>
              <a:rPr lang="en-US" dirty="0"/>
              <a:t>No particular hosting requirements are necessary. </a:t>
            </a:r>
          </a:p>
          <a:p>
            <a:pPr lvl="1"/>
            <a:r>
              <a:rPr lang="en-US" dirty="0"/>
              <a:t>Can be viewed directly by a web browser without needing a web server or application server, for example directly from a CDROM or </a:t>
            </a:r>
            <a:r>
              <a:rPr lang="en-US" dirty="0" err="1"/>
              <a:t>USBDrive</a:t>
            </a:r>
            <a:endParaRPr lang="en-US" dirty="0"/>
          </a:p>
          <a:p>
            <a:r>
              <a:rPr lang="en-US" b="1" dirty="0"/>
              <a:t>Disadvantages</a:t>
            </a:r>
          </a:p>
          <a:p>
            <a:pPr lvl="1"/>
            <a:r>
              <a:rPr lang="en-US" dirty="0"/>
              <a:t>Any personalization or interactivity has to run client-side (</a:t>
            </a:r>
            <a:r>
              <a:rPr lang="en-US" dirty="0" err="1"/>
              <a:t>ie</a:t>
            </a:r>
            <a:r>
              <a:rPr lang="en-US" dirty="0"/>
              <a:t>. In the browser), which is restricting.</a:t>
            </a:r>
          </a:p>
          <a:p>
            <a:pPr lvl="1"/>
            <a:r>
              <a:rPr lang="en-US" dirty="0"/>
              <a:t>Maintaining large numbers of static pages as files can be impractical without automated tools</a:t>
            </a:r>
          </a:p>
        </p:txBody>
      </p:sp>
    </p:spTree>
    <p:extLst>
      <p:ext uri="{BB962C8B-B14F-4D97-AF65-F5344CB8AC3E}">
        <p14:creationId xmlns:p14="http://schemas.microsoft.com/office/powerpoint/2010/main" val="28388612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0" y="381000"/>
            <a:ext cx="8686800" cy="838200"/>
          </a:xfrm>
        </p:spPr>
        <p:txBody>
          <a:bodyPr/>
          <a:lstStyle/>
          <a:p>
            <a:pPr algn="r"/>
            <a:r>
              <a:rPr lang="en-US" dirty="0"/>
              <a:t>(Continued…)</a:t>
            </a:r>
          </a:p>
        </p:txBody>
      </p:sp>
      <p:sp>
        <p:nvSpPr>
          <p:cNvPr id="3" name="Content Placeholder 2"/>
          <p:cNvSpPr>
            <a:spLocks noGrp="1"/>
          </p:cNvSpPr>
          <p:nvPr>
            <p:ph sz="quarter" idx="1"/>
          </p:nvPr>
        </p:nvSpPr>
        <p:spPr>
          <a:xfrm>
            <a:off x="1422401" y="1219200"/>
            <a:ext cx="9485744" cy="5334000"/>
          </a:xfrm>
        </p:spPr>
        <p:txBody>
          <a:bodyPr>
            <a:normAutofit/>
          </a:bodyPr>
          <a:lstStyle/>
          <a:p>
            <a:pPr algn="just"/>
            <a:endParaRPr lang="en-GB" dirty="0">
              <a:latin typeface="Times New Roman" pitchFamily="18" charset="0"/>
              <a:cs typeface="Times New Roman" pitchFamily="18" charset="0"/>
            </a:endParaRPr>
          </a:p>
          <a:p>
            <a:pPr algn="just"/>
            <a:r>
              <a:rPr lang="en-GB" dirty="0">
                <a:latin typeface="Century Gothic" panose="020B0502020202020204" pitchFamily="34" charset="0"/>
                <a:cs typeface="Times New Roman" pitchFamily="18" charset="0"/>
              </a:rPr>
              <a:t>The Internet is a global system of interconnected computer networks and a short form for </a:t>
            </a:r>
            <a:r>
              <a:rPr lang="en-GB" dirty="0" err="1">
                <a:solidFill>
                  <a:srgbClr val="FF0000"/>
                </a:solidFill>
                <a:latin typeface="Century Gothic" panose="020B0502020202020204" pitchFamily="34" charset="0"/>
                <a:cs typeface="Times New Roman" pitchFamily="18" charset="0"/>
              </a:rPr>
              <a:t>INTER</a:t>
            </a:r>
            <a:r>
              <a:rPr lang="en-GB" dirty="0" err="1">
                <a:latin typeface="Century Gothic" panose="020B0502020202020204" pitchFamily="34" charset="0"/>
                <a:cs typeface="Times New Roman" pitchFamily="18" charset="0"/>
              </a:rPr>
              <a:t>connected</a:t>
            </a:r>
            <a:r>
              <a:rPr lang="en-GB" dirty="0">
                <a:latin typeface="Century Gothic" panose="020B0502020202020204" pitchFamily="34" charset="0"/>
                <a:cs typeface="Times New Roman" pitchFamily="18" charset="0"/>
              </a:rPr>
              <a:t> </a:t>
            </a:r>
            <a:r>
              <a:rPr lang="en-GB" dirty="0" err="1">
                <a:solidFill>
                  <a:srgbClr val="FF0000"/>
                </a:solidFill>
                <a:latin typeface="Century Gothic" panose="020B0502020202020204" pitchFamily="34" charset="0"/>
                <a:cs typeface="Times New Roman" pitchFamily="18" charset="0"/>
              </a:rPr>
              <a:t>NET</a:t>
            </a:r>
            <a:r>
              <a:rPr lang="en-GB" dirty="0" err="1">
                <a:latin typeface="Century Gothic" panose="020B0502020202020204" pitchFamily="34" charset="0"/>
                <a:cs typeface="Times New Roman" pitchFamily="18" charset="0"/>
              </a:rPr>
              <a:t>work</a:t>
            </a:r>
            <a:r>
              <a:rPr lang="en-GB" dirty="0">
                <a:latin typeface="Century Gothic" panose="020B0502020202020204" pitchFamily="34" charset="0"/>
                <a:cs typeface="Times New Roman" pitchFamily="18" charset="0"/>
              </a:rPr>
              <a:t>.</a:t>
            </a:r>
            <a:endParaRPr lang="en-US" dirty="0">
              <a:latin typeface="Century Gothic" panose="020B0502020202020204" pitchFamily="34" charset="0"/>
              <a:cs typeface="Times New Roman" pitchFamily="18" charset="0"/>
            </a:endParaRPr>
          </a:p>
          <a:p>
            <a:pPr algn="just"/>
            <a:r>
              <a:rPr lang="en-GB" dirty="0">
                <a:latin typeface="Century Gothic" panose="020B0502020202020204" pitchFamily="34" charset="0"/>
                <a:cs typeface="Times New Roman" pitchFamily="18" charset="0"/>
              </a:rPr>
              <a:t>Each network is independent from its </a:t>
            </a:r>
            <a:r>
              <a:rPr lang="en-GB" dirty="0" err="1">
                <a:latin typeface="Century Gothic" panose="020B0502020202020204" pitchFamily="34" charset="0"/>
                <a:cs typeface="Times New Roman" pitchFamily="18" charset="0"/>
              </a:rPr>
              <a:t>neighbors</a:t>
            </a:r>
            <a:r>
              <a:rPr lang="en-GB" dirty="0">
                <a:latin typeface="Century Gothic" panose="020B0502020202020204" pitchFamily="34" charset="0"/>
                <a:cs typeface="Times New Roman" pitchFamily="18" charset="0"/>
              </a:rPr>
              <a:t>, and so ultimately, no one country or organization "owns" the Internet. </a:t>
            </a:r>
          </a:p>
          <a:p>
            <a:pPr algn="just"/>
            <a:r>
              <a:rPr lang="en-GB" dirty="0">
                <a:latin typeface="Century Gothic" panose="020B0502020202020204" pitchFamily="34" charset="0"/>
                <a:cs typeface="Times New Roman" pitchFamily="18" charset="0"/>
              </a:rPr>
              <a:t>The Internet's design also mandates that all hosts (computers) connected through the network are equal, or peers. "no single point of failure" goal since there are no easily-targeted "master" servers required to keep traffic moving.</a:t>
            </a:r>
            <a:endParaRPr lang="en-US" dirty="0">
              <a:latin typeface="Century Gothic" panose="020B0502020202020204" pitchFamily="34" charset="0"/>
              <a:cs typeface="Times New Roman" pitchFamily="18" charset="0"/>
            </a:endParaRPr>
          </a:p>
          <a:p>
            <a:pPr algn="just"/>
            <a:endParaRPr lang="en-US" dirty="0">
              <a:latin typeface="Times New Roman" pitchFamily="18" charset="0"/>
              <a:cs typeface="Times New Roman" pitchFamily="18" charset="0"/>
            </a:endParaRPr>
          </a:p>
          <a:p>
            <a:pPr algn="just"/>
            <a:endParaRPr lang="en-US" dirty="0">
              <a:latin typeface="Times New Roman" pitchFamily="18" charset="0"/>
              <a:cs typeface="Times New Roman" pitchFamily="18" charset="0"/>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pPr>
              <a:defRPr/>
            </a:pPr>
            <a:r>
              <a:rPr lang="en-US"/>
              <a:t>Murach's HTML5 and CSS3 (3rd Ed.), C1</a:t>
            </a:r>
          </a:p>
        </p:txBody>
      </p:sp>
      <p:sp>
        <p:nvSpPr>
          <p:cNvPr id="4" name="Footer Placeholder 3"/>
          <p:cNvSpPr>
            <a:spLocks noGrp="1"/>
          </p:cNvSpPr>
          <p:nvPr>
            <p:ph type="ftr" sz="quarter" idx="11"/>
          </p:nvPr>
        </p:nvSpPr>
        <p:spPr/>
        <p:txBody>
          <a:bodyPr/>
          <a:lstStyle/>
          <a:p>
            <a:pPr>
              <a:defRPr/>
            </a:pPr>
            <a:r>
              <a:rPr lang="en-US"/>
              <a:t>© 2015, Mike Murach &amp; Associates, Inc.</a:t>
            </a:r>
          </a:p>
        </p:txBody>
      </p:sp>
      <p:sp>
        <p:nvSpPr>
          <p:cNvPr id="5" name="Slide Number Placeholder 4"/>
          <p:cNvSpPr>
            <a:spLocks noGrp="1"/>
          </p:cNvSpPr>
          <p:nvPr>
            <p:ph type="sldNum" sz="quarter" idx="12"/>
          </p:nvPr>
        </p:nvSpPr>
        <p:spPr/>
        <p:txBody>
          <a:bodyPr/>
          <a:lstStyle/>
          <a:p>
            <a:pPr>
              <a:defRPr/>
            </a:pPr>
            <a:endParaRPr lang="en-US"/>
          </a:p>
          <a:p>
            <a:pPr algn="r">
              <a:defRPr/>
            </a:pPr>
            <a:r>
              <a:rPr lang="en-US" sz="900">
                <a:latin typeface="Arial Narrow" pitchFamily="34" charset="0"/>
              </a:rPr>
              <a:t>Slide </a:t>
            </a:r>
            <a:fld id="{5ECE9829-65B2-40C6-AEFF-7C648FF56A9C}" type="slidenum">
              <a:rPr lang="en-US" sz="900">
                <a:latin typeface="Arial Narrow" pitchFamily="34" charset="0"/>
              </a:rPr>
              <a:pPr algn="r">
                <a:defRPr/>
              </a:pPr>
              <a:t>60</a:t>
            </a:fld>
            <a:endParaRPr lang="en-US" sz="900">
              <a:latin typeface="Arial Narrow" pitchFamily="34" charset="0"/>
            </a:endParaRPr>
          </a:p>
        </p:txBody>
      </p:sp>
      <p:graphicFrame>
        <p:nvGraphicFramePr>
          <p:cNvPr id="6" name="Object 5"/>
          <p:cNvGraphicFramePr>
            <a:graphicFrameLocks noChangeAspect="1"/>
          </p:cNvGraphicFramePr>
          <p:nvPr/>
        </p:nvGraphicFramePr>
        <p:xfrm>
          <a:off x="2438401" y="685801"/>
          <a:ext cx="7301323" cy="443961"/>
        </p:xfrm>
        <a:graphic>
          <a:graphicData uri="http://schemas.openxmlformats.org/presentationml/2006/ole">
            <mc:AlternateContent xmlns:mc="http://schemas.openxmlformats.org/markup-compatibility/2006">
              <mc:Choice xmlns:v="urn:schemas-microsoft-com:vml" Requires="v">
                <p:oleObj name="Document" r:id="rId2" imgW="7301323" imgH="443961" progId="Word.Document.12">
                  <p:embed/>
                </p:oleObj>
              </mc:Choice>
              <mc:Fallback>
                <p:oleObj name="Document" r:id="rId2" imgW="7301323" imgH="443961" progId="Word.Document.12">
                  <p:embed/>
                  <p:pic>
                    <p:nvPicPr>
                      <p:cNvPr id="6" name="Object 5"/>
                      <p:cNvPicPr/>
                      <p:nvPr/>
                    </p:nvPicPr>
                    <p:blipFill>
                      <a:blip r:embed="rId3"/>
                      <a:stretch>
                        <a:fillRect/>
                      </a:stretch>
                    </p:blipFill>
                    <p:spPr>
                      <a:xfrm>
                        <a:off x="2438401" y="685801"/>
                        <a:ext cx="7301323" cy="443961"/>
                      </a:xfrm>
                      <a:prstGeom prst="rect">
                        <a:avLst/>
                      </a:prstGeom>
                    </p:spPr>
                  </p:pic>
                </p:oleObj>
              </mc:Fallback>
            </mc:AlternateContent>
          </a:graphicData>
        </a:graphic>
      </p:graphicFrame>
      <p:pic>
        <p:nvPicPr>
          <p:cNvPr id="7" name="Picture 6"/>
          <p:cNvPicPr/>
          <p:nvPr/>
        </p:nvPicPr>
        <p:blipFill>
          <a:blip r:embed="rId4">
            <a:extLst>
              <a:ext uri="{28A0092B-C50C-407E-A947-70E740481C1C}">
                <a14:useLocalDpi xmlns:a14="http://schemas.microsoft.com/office/drawing/2010/main" val="0"/>
              </a:ext>
            </a:extLst>
          </a:blip>
          <a:stretch>
            <a:fillRect/>
          </a:stretch>
        </p:blipFill>
        <p:spPr>
          <a:xfrm>
            <a:off x="2438400" y="1143000"/>
            <a:ext cx="7010400" cy="5009633"/>
          </a:xfrm>
          <a:prstGeom prst="rect">
            <a:avLst/>
          </a:prstGeom>
        </p:spPr>
      </p:pic>
    </p:spTree>
    <p:extLst>
      <p:ext uri="{BB962C8B-B14F-4D97-AF65-F5344CB8AC3E}">
        <p14:creationId xmlns:p14="http://schemas.microsoft.com/office/powerpoint/2010/main" val="370488851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pPr>
              <a:defRPr/>
            </a:pPr>
            <a:r>
              <a:rPr lang="en-US"/>
              <a:t>Murach's HTML5 and CSS3 (3rd Ed.), C1</a:t>
            </a:r>
          </a:p>
        </p:txBody>
      </p:sp>
      <p:sp>
        <p:nvSpPr>
          <p:cNvPr id="4" name="Footer Placeholder 3"/>
          <p:cNvSpPr>
            <a:spLocks noGrp="1"/>
          </p:cNvSpPr>
          <p:nvPr>
            <p:ph type="ftr" sz="quarter" idx="11"/>
          </p:nvPr>
        </p:nvSpPr>
        <p:spPr/>
        <p:txBody>
          <a:bodyPr/>
          <a:lstStyle/>
          <a:p>
            <a:pPr>
              <a:defRPr/>
            </a:pPr>
            <a:r>
              <a:rPr lang="en-US"/>
              <a:t>© 2015, Mike Murach &amp; Associates, Inc.</a:t>
            </a:r>
          </a:p>
        </p:txBody>
      </p:sp>
      <p:sp>
        <p:nvSpPr>
          <p:cNvPr id="5" name="Slide Number Placeholder 4"/>
          <p:cNvSpPr>
            <a:spLocks noGrp="1"/>
          </p:cNvSpPr>
          <p:nvPr>
            <p:ph type="sldNum" sz="quarter" idx="12"/>
          </p:nvPr>
        </p:nvSpPr>
        <p:spPr/>
        <p:txBody>
          <a:bodyPr/>
          <a:lstStyle/>
          <a:p>
            <a:pPr>
              <a:defRPr/>
            </a:pPr>
            <a:endParaRPr lang="en-US"/>
          </a:p>
          <a:p>
            <a:pPr algn="r">
              <a:defRPr/>
            </a:pPr>
            <a:r>
              <a:rPr lang="en-US" sz="900">
                <a:latin typeface="Arial Narrow" pitchFamily="34" charset="0"/>
              </a:rPr>
              <a:t>Slide </a:t>
            </a:r>
            <a:fld id="{5ECE9829-65B2-40C6-AEFF-7C648FF56A9C}" type="slidenum">
              <a:rPr lang="en-US" sz="900">
                <a:latin typeface="Arial Narrow" pitchFamily="34" charset="0"/>
              </a:rPr>
              <a:pPr algn="r">
                <a:defRPr/>
              </a:pPr>
              <a:t>61</a:t>
            </a:fld>
            <a:endParaRPr lang="en-US" sz="900">
              <a:latin typeface="Arial Narrow" pitchFamily="34" charset="0"/>
            </a:endParaRPr>
          </a:p>
        </p:txBody>
      </p:sp>
      <p:graphicFrame>
        <p:nvGraphicFramePr>
          <p:cNvPr id="6" name="Object 5"/>
          <p:cNvGraphicFramePr>
            <a:graphicFrameLocks noChangeAspect="1"/>
          </p:cNvGraphicFramePr>
          <p:nvPr/>
        </p:nvGraphicFramePr>
        <p:xfrm>
          <a:off x="2438401" y="685800"/>
          <a:ext cx="7301323" cy="555582"/>
        </p:xfrm>
        <a:graphic>
          <a:graphicData uri="http://schemas.openxmlformats.org/presentationml/2006/ole">
            <mc:AlternateContent xmlns:mc="http://schemas.openxmlformats.org/markup-compatibility/2006">
              <mc:Choice xmlns:v="urn:schemas-microsoft-com:vml" Requires="v">
                <p:oleObj name="Document" r:id="rId2" imgW="7301323" imgH="555582" progId="Word.Document.12">
                  <p:embed/>
                </p:oleObj>
              </mc:Choice>
              <mc:Fallback>
                <p:oleObj name="Document" r:id="rId2" imgW="7301323" imgH="555582" progId="Word.Document.12">
                  <p:embed/>
                  <p:pic>
                    <p:nvPicPr>
                      <p:cNvPr id="6" name="Object 5"/>
                      <p:cNvPicPr/>
                      <p:nvPr/>
                    </p:nvPicPr>
                    <p:blipFill>
                      <a:blip r:embed="rId3"/>
                      <a:stretch>
                        <a:fillRect/>
                      </a:stretch>
                    </p:blipFill>
                    <p:spPr>
                      <a:xfrm>
                        <a:off x="2438401" y="685800"/>
                        <a:ext cx="7301323" cy="555582"/>
                      </a:xfrm>
                      <a:prstGeom prst="rect">
                        <a:avLst/>
                      </a:prstGeom>
                    </p:spPr>
                  </p:pic>
                </p:oleObj>
              </mc:Fallback>
            </mc:AlternateContent>
          </a:graphicData>
        </a:graphic>
      </p:graphicFrame>
      <p:sp>
        <p:nvSpPr>
          <p:cNvPr id="7" name="Rectangle 2"/>
          <p:cNvSpPr>
            <a:spLocks noChangeArrowheads="1"/>
          </p:cNvSpPr>
          <p:nvPr/>
        </p:nvSpPr>
        <p:spPr bwMode="auto">
          <a:xfrm>
            <a:off x="1524001"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8" name="Object 7"/>
          <p:cNvGraphicFramePr>
            <a:graphicFrameLocks noChangeAspect="1"/>
          </p:cNvGraphicFramePr>
          <p:nvPr/>
        </p:nvGraphicFramePr>
        <p:xfrm>
          <a:off x="2438400" y="1190626"/>
          <a:ext cx="6998830" cy="1933575"/>
        </p:xfrm>
        <a:graphic>
          <a:graphicData uri="http://schemas.openxmlformats.org/presentationml/2006/ole">
            <mc:AlternateContent xmlns:mc="http://schemas.openxmlformats.org/markup-compatibility/2006">
              <mc:Choice xmlns:v="urn:schemas-microsoft-com:vml" Requires="v">
                <p:oleObj name="Visio" r:id="rId4" imgW="3997157" imgH="1102680" progId="Visio.Drawing.11">
                  <p:embed/>
                </p:oleObj>
              </mc:Choice>
              <mc:Fallback>
                <p:oleObj name="Visio" r:id="rId4" imgW="3997157" imgH="1102680" progId="Visio.Drawing.11">
                  <p:embed/>
                  <p:pic>
                    <p:nvPicPr>
                      <p:cNvPr id="8" name="Object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38400" y="1190626"/>
                        <a:ext cx="6998830" cy="1933575"/>
                      </a:xfrm>
                      <a:prstGeom prst="rect">
                        <a:avLst/>
                      </a:prstGeom>
                      <a:noFill/>
                    </p:spPr>
                  </p:pic>
                </p:oleObj>
              </mc:Fallback>
            </mc:AlternateContent>
          </a:graphicData>
        </a:graphic>
      </p:graphicFrame>
    </p:spTree>
    <p:extLst>
      <p:ext uri="{BB962C8B-B14F-4D97-AF65-F5344CB8AC3E}">
        <p14:creationId xmlns:p14="http://schemas.microsoft.com/office/powerpoint/2010/main" val="426321694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8F8363-B3BD-6815-D06E-5B3B8C29CC21}"/>
              </a:ext>
            </a:extLst>
          </p:cNvPr>
          <p:cNvSpPr>
            <a:spLocks noGrp="1"/>
          </p:cNvSpPr>
          <p:nvPr>
            <p:ph type="title"/>
          </p:nvPr>
        </p:nvSpPr>
        <p:spPr/>
        <p:txBody>
          <a:bodyPr/>
          <a:lstStyle/>
          <a:p>
            <a:r>
              <a:rPr lang="en-US" dirty="0"/>
              <a:t>Dynamic Web Sites</a:t>
            </a:r>
            <a:br>
              <a:rPr lang="en-US" dirty="0"/>
            </a:br>
            <a:endParaRPr lang="en-US" dirty="0"/>
          </a:p>
        </p:txBody>
      </p:sp>
      <p:sp>
        <p:nvSpPr>
          <p:cNvPr id="3" name="Content Placeholder 2">
            <a:extLst>
              <a:ext uri="{FF2B5EF4-FFF2-40B4-BE49-F238E27FC236}">
                <a16:creationId xmlns:a16="http://schemas.microsoft.com/office/drawing/2014/main" id="{04D16C75-F7BE-0B95-7118-ADD8850BC948}"/>
              </a:ext>
            </a:extLst>
          </p:cNvPr>
          <p:cNvSpPr>
            <a:spLocks noGrp="1"/>
          </p:cNvSpPr>
          <p:nvPr>
            <p:ph idx="1"/>
          </p:nvPr>
        </p:nvSpPr>
        <p:spPr>
          <a:xfrm>
            <a:off x="838200" y="1455938"/>
            <a:ext cx="10515600" cy="4721025"/>
          </a:xfrm>
        </p:spPr>
        <p:txBody>
          <a:bodyPr>
            <a:normAutofit fontScale="92500" lnSpcReduction="10000"/>
          </a:bodyPr>
          <a:lstStyle/>
          <a:p>
            <a:r>
              <a:rPr lang="en-US" dirty="0"/>
              <a:t>A dynamic website or dynamic web page contains information that changes, depending on the viewer, the time of the day, the time zone, the viewer's native language, and other factors.</a:t>
            </a:r>
          </a:p>
          <a:p>
            <a:r>
              <a:rPr lang="en-US" dirty="0"/>
              <a:t>A dynamic web page is a kind of web page that has been prepared with fresh information (content and/or layout), for each individual viewing.</a:t>
            </a:r>
          </a:p>
          <a:p>
            <a:r>
              <a:rPr lang="en-US" dirty="0"/>
              <a:t>It is not static because it changes with the time (ex. news content), the user (ex. preferences in a login session), the user interaction (ex. web page game), and the context (parametric customization), or any combination of the foregoing.</a:t>
            </a:r>
          </a:p>
          <a:p>
            <a:r>
              <a:rPr lang="en-US" dirty="0"/>
              <a:t>A dynamic website can contain client-side scripting or server-side scripting to generate the changing content or a combination of both scripting types. These sites also include HTML programming for the basic structure. The client-side or server-side scripting takes care of the guts of the site.</a:t>
            </a:r>
          </a:p>
          <a:p>
            <a:endParaRPr lang="en-US" dirty="0"/>
          </a:p>
          <a:p>
            <a:endParaRPr lang="en-US" dirty="0"/>
          </a:p>
        </p:txBody>
      </p:sp>
    </p:spTree>
    <p:extLst>
      <p:ext uri="{BB962C8B-B14F-4D97-AF65-F5344CB8AC3E}">
        <p14:creationId xmlns:p14="http://schemas.microsoft.com/office/powerpoint/2010/main" val="12256792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F882C1-4410-6DD3-9A56-249CD25144E2}"/>
              </a:ext>
            </a:extLst>
          </p:cNvPr>
          <p:cNvSpPr>
            <a:spLocks noGrp="1"/>
          </p:cNvSpPr>
          <p:nvPr>
            <p:ph type="title"/>
          </p:nvPr>
        </p:nvSpPr>
        <p:spPr/>
        <p:txBody>
          <a:bodyPr/>
          <a:lstStyle/>
          <a:p>
            <a:r>
              <a:rPr lang="en-US" dirty="0"/>
              <a:t>Application areas of Dynamic Website </a:t>
            </a:r>
          </a:p>
        </p:txBody>
      </p:sp>
      <p:sp>
        <p:nvSpPr>
          <p:cNvPr id="3" name="Content Placeholder 2">
            <a:extLst>
              <a:ext uri="{FF2B5EF4-FFF2-40B4-BE49-F238E27FC236}">
                <a16:creationId xmlns:a16="http://schemas.microsoft.com/office/drawing/2014/main" id="{14AD686D-9BB6-A34C-C6A5-007DAAD1320D}"/>
              </a:ext>
            </a:extLst>
          </p:cNvPr>
          <p:cNvSpPr>
            <a:spLocks noGrp="1"/>
          </p:cNvSpPr>
          <p:nvPr>
            <p:ph idx="1"/>
          </p:nvPr>
        </p:nvSpPr>
        <p:spPr/>
        <p:txBody>
          <a:bodyPr>
            <a:normAutofit/>
          </a:bodyPr>
          <a:lstStyle/>
          <a:p>
            <a:r>
              <a:rPr lang="en-US" dirty="0"/>
              <a:t>Dynamic web page is required when the following necessities arise:</a:t>
            </a:r>
          </a:p>
          <a:p>
            <a:pPr lvl="1"/>
            <a:r>
              <a:rPr lang="en-US" sz="2800" dirty="0"/>
              <a:t> Need to change main pages more frequently to encourage clients to return to the site. </a:t>
            </a:r>
          </a:p>
          <a:p>
            <a:pPr lvl="1"/>
            <a:r>
              <a:rPr lang="en-US" sz="2800" dirty="0"/>
              <a:t>Long list of products/services offered that are also subject to upgradation </a:t>
            </a:r>
          </a:p>
          <a:p>
            <a:pPr lvl="1"/>
            <a:r>
              <a:rPr lang="en-US" sz="2800" dirty="0"/>
              <a:t>Introducing sales promotion schemes from time to time </a:t>
            </a:r>
          </a:p>
          <a:p>
            <a:pPr lvl="1"/>
            <a:r>
              <a:rPr lang="en-US" sz="2800" dirty="0"/>
              <a:t>Need for a more sophisticated ordering system with a wide variety of functions </a:t>
            </a:r>
          </a:p>
          <a:p>
            <a:pPr lvl="1"/>
            <a:r>
              <a:rPr lang="en-US" sz="2800" dirty="0"/>
              <a:t>Tracking and offering personalized services to clients.</a:t>
            </a:r>
          </a:p>
          <a:p>
            <a:pPr lvl="1"/>
            <a:r>
              <a:rPr lang="en-US" sz="2800" dirty="0"/>
              <a:t>Facility to connect Web site to the existing back-end system.</a:t>
            </a:r>
          </a:p>
        </p:txBody>
      </p:sp>
    </p:spTree>
    <p:extLst>
      <p:ext uri="{BB962C8B-B14F-4D97-AF65-F5344CB8AC3E}">
        <p14:creationId xmlns:p14="http://schemas.microsoft.com/office/powerpoint/2010/main" val="151003307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pPr>
              <a:defRPr/>
            </a:pPr>
            <a:r>
              <a:rPr lang="en-US"/>
              <a:t>Murach's HTML5 and CSS3 (3rd Ed.), C1</a:t>
            </a:r>
          </a:p>
        </p:txBody>
      </p:sp>
      <p:sp>
        <p:nvSpPr>
          <p:cNvPr id="4" name="Footer Placeholder 3"/>
          <p:cNvSpPr>
            <a:spLocks noGrp="1"/>
          </p:cNvSpPr>
          <p:nvPr>
            <p:ph type="ftr" sz="quarter" idx="11"/>
          </p:nvPr>
        </p:nvSpPr>
        <p:spPr/>
        <p:txBody>
          <a:bodyPr/>
          <a:lstStyle/>
          <a:p>
            <a:pPr>
              <a:defRPr/>
            </a:pPr>
            <a:r>
              <a:rPr lang="en-US"/>
              <a:t>© 2015, Mike Murach &amp; Associates, Inc.</a:t>
            </a:r>
          </a:p>
        </p:txBody>
      </p:sp>
      <p:sp>
        <p:nvSpPr>
          <p:cNvPr id="5" name="Slide Number Placeholder 4"/>
          <p:cNvSpPr>
            <a:spLocks noGrp="1"/>
          </p:cNvSpPr>
          <p:nvPr>
            <p:ph type="sldNum" sz="quarter" idx="12"/>
          </p:nvPr>
        </p:nvSpPr>
        <p:spPr/>
        <p:txBody>
          <a:bodyPr/>
          <a:lstStyle/>
          <a:p>
            <a:pPr>
              <a:defRPr/>
            </a:pPr>
            <a:endParaRPr lang="en-US"/>
          </a:p>
          <a:p>
            <a:pPr algn="r">
              <a:defRPr/>
            </a:pPr>
            <a:r>
              <a:rPr lang="en-US" sz="900">
                <a:latin typeface="Arial Narrow" pitchFamily="34" charset="0"/>
              </a:rPr>
              <a:t>Slide </a:t>
            </a:r>
            <a:fld id="{5ECE9829-65B2-40C6-AEFF-7C648FF56A9C}" type="slidenum">
              <a:rPr lang="en-US" sz="900">
                <a:latin typeface="Arial Narrow" pitchFamily="34" charset="0"/>
              </a:rPr>
              <a:pPr algn="r">
                <a:defRPr/>
              </a:pPr>
              <a:t>64</a:t>
            </a:fld>
            <a:endParaRPr lang="en-US" sz="900">
              <a:latin typeface="Arial Narrow" pitchFamily="34" charset="0"/>
            </a:endParaRPr>
          </a:p>
        </p:txBody>
      </p:sp>
      <p:graphicFrame>
        <p:nvGraphicFramePr>
          <p:cNvPr id="6" name="Object 5"/>
          <p:cNvGraphicFramePr>
            <a:graphicFrameLocks noChangeAspect="1"/>
          </p:cNvGraphicFramePr>
          <p:nvPr/>
        </p:nvGraphicFramePr>
        <p:xfrm>
          <a:off x="2438401" y="685801"/>
          <a:ext cx="7301323" cy="682325"/>
        </p:xfrm>
        <a:graphic>
          <a:graphicData uri="http://schemas.openxmlformats.org/presentationml/2006/ole">
            <mc:AlternateContent xmlns:mc="http://schemas.openxmlformats.org/markup-compatibility/2006">
              <mc:Choice xmlns:v="urn:schemas-microsoft-com:vml" Requires="v">
                <p:oleObj name="Document" r:id="rId2" imgW="7301323" imgH="682325" progId="Word.Document.12">
                  <p:embed/>
                </p:oleObj>
              </mc:Choice>
              <mc:Fallback>
                <p:oleObj name="Document" r:id="rId2" imgW="7301323" imgH="682325" progId="Word.Document.12">
                  <p:embed/>
                  <p:pic>
                    <p:nvPicPr>
                      <p:cNvPr id="6" name="Object 5"/>
                      <p:cNvPicPr/>
                      <p:nvPr/>
                    </p:nvPicPr>
                    <p:blipFill>
                      <a:blip r:embed="rId3"/>
                      <a:stretch>
                        <a:fillRect/>
                      </a:stretch>
                    </p:blipFill>
                    <p:spPr>
                      <a:xfrm>
                        <a:off x="2438401" y="685801"/>
                        <a:ext cx="7301323" cy="682325"/>
                      </a:xfrm>
                      <a:prstGeom prst="rect">
                        <a:avLst/>
                      </a:prstGeom>
                    </p:spPr>
                  </p:pic>
                </p:oleObj>
              </mc:Fallback>
            </mc:AlternateContent>
          </a:graphicData>
        </a:graphic>
      </p:graphicFrame>
      <p:pic>
        <p:nvPicPr>
          <p:cNvPr id="7" name="Picture 6"/>
          <p:cNvPicPr/>
          <p:nvPr/>
        </p:nvPicPr>
        <p:blipFill>
          <a:blip r:embed="rId4">
            <a:extLst>
              <a:ext uri="{28A0092B-C50C-407E-A947-70E740481C1C}">
                <a14:useLocalDpi xmlns:a14="http://schemas.microsoft.com/office/drawing/2010/main" val="0"/>
              </a:ext>
            </a:extLst>
          </a:blip>
          <a:stretch>
            <a:fillRect/>
          </a:stretch>
        </p:blipFill>
        <p:spPr>
          <a:xfrm>
            <a:off x="2438400" y="1143000"/>
            <a:ext cx="7308570" cy="4419600"/>
          </a:xfrm>
          <a:prstGeom prst="rect">
            <a:avLst/>
          </a:prstGeom>
        </p:spPr>
      </p:pic>
    </p:spTree>
    <p:extLst>
      <p:ext uri="{BB962C8B-B14F-4D97-AF65-F5344CB8AC3E}">
        <p14:creationId xmlns:p14="http://schemas.microsoft.com/office/powerpoint/2010/main" val="263465399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pPr>
              <a:defRPr/>
            </a:pPr>
            <a:r>
              <a:rPr lang="en-US"/>
              <a:t>Murach's HTML5 and CSS3 (3rd Ed.), C1</a:t>
            </a:r>
          </a:p>
        </p:txBody>
      </p:sp>
      <p:sp>
        <p:nvSpPr>
          <p:cNvPr id="4" name="Footer Placeholder 3"/>
          <p:cNvSpPr>
            <a:spLocks noGrp="1"/>
          </p:cNvSpPr>
          <p:nvPr>
            <p:ph type="ftr" sz="quarter" idx="11"/>
          </p:nvPr>
        </p:nvSpPr>
        <p:spPr/>
        <p:txBody>
          <a:bodyPr/>
          <a:lstStyle/>
          <a:p>
            <a:pPr>
              <a:defRPr/>
            </a:pPr>
            <a:r>
              <a:rPr lang="en-US"/>
              <a:t>© 2015, Mike Murach &amp; Associates, Inc.</a:t>
            </a:r>
          </a:p>
        </p:txBody>
      </p:sp>
      <p:sp>
        <p:nvSpPr>
          <p:cNvPr id="5" name="Slide Number Placeholder 4"/>
          <p:cNvSpPr>
            <a:spLocks noGrp="1"/>
          </p:cNvSpPr>
          <p:nvPr>
            <p:ph type="sldNum" sz="quarter" idx="12"/>
          </p:nvPr>
        </p:nvSpPr>
        <p:spPr/>
        <p:txBody>
          <a:bodyPr/>
          <a:lstStyle/>
          <a:p>
            <a:pPr>
              <a:defRPr/>
            </a:pPr>
            <a:endParaRPr lang="en-US"/>
          </a:p>
          <a:p>
            <a:pPr algn="r">
              <a:defRPr/>
            </a:pPr>
            <a:r>
              <a:rPr lang="en-US" sz="900">
                <a:latin typeface="Arial Narrow" pitchFamily="34" charset="0"/>
              </a:rPr>
              <a:t>Slide </a:t>
            </a:r>
            <a:fld id="{5ECE9829-65B2-40C6-AEFF-7C648FF56A9C}" type="slidenum">
              <a:rPr lang="en-US" sz="900">
                <a:latin typeface="Arial Narrow" pitchFamily="34" charset="0"/>
              </a:rPr>
              <a:pPr algn="r">
                <a:defRPr/>
              </a:pPr>
              <a:t>65</a:t>
            </a:fld>
            <a:endParaRPr lang="en-US" sz="900">
              <a:latin typeface="Arial Narrow" pitchFamily="34" charset="0"/>
            </a:endParaRPr>
          </a:p>
        </p:txBody>
      </p:sp>
      <p:graphicFrame>
        <p:nvGraphicFramePr>
          <p:cNvPr id="6" name="Object 5"/>
          <p:cNvGraphicFramePr>
            <a:graphicFrameLocks noChangeAspect="1"/>
          </p:cNvGraphicFramePr>
          <p:nvPr/>
        </p:nvGraphicFramePr>
        <p:xfrm>
          <a:off x="2438401" y="685801"/>
          <a:ext cx="7301323" cy="856957"/>
        </p:xfrm>
        <a:graphic>
          <a:graphicData uri="http://schemas.openxmlformats.org/presentationml/2006/ole">
            <mc:AlternateContent xmlns:mc="http://schemas.openxmlformats.org/markup-compatibility/2006">
              <mc:Choice xmlns:v="urn:schemas-microsoft-com:vml" Requires="v">
                <p:oleObj name="Document" r:id="rId2" imgW="7301323" imgH="856957" progId="Word.Document.12">
                  <p:embed/>
                </p:oleObj>
              </mc:Choice>
              <mc:Fallback>
                <p:oleObj name="Document" r:id="rId2" imgW="7301323" imgH="856957" progId="Word.Document.12">
                  <p:embed/>
                  <p:pic>
                    <p:nvPicPr>
                      <p:cNvPr id="6" name="Object 5"/>
                      <p:cNvPicPr/>
                      <p:nvPr/>
                    </p:nvPicPr>
                    <p:blipFill>
                      <a:blip r:embed="rId3"/>
                      <a:stretch>
                        <a:fillRect/>
                      </a:stretch>
                    </p:blipFill>
                    <p:spPr>
                      <a:xfrm>
                        <a:off x="2438401" y="685801"/>
                        <a:ext cx="7301323" cy="856957"/>
                      </a:xfrm>
                      <a:prstGeom prst="rect">
                        <a:avLst/>
                      </a:prstGeom>
                    </p:spPr>
                  </p:pic>
                </p:oleObj>
              </mc:Fallback>
            </mc:AlternateContent>
          </a:graphicData>
        </a:graphic>
      </p:graphicFrame>
      <p:sp>
        <p:nvSpPr>
          <p:cNvPr id="7" name="Rectangle 2"/>
          <p:cNvSpPr>
            <a:spLocks noChangeArrowheads="1"/>
          </p:cNvSpPr>
          <p:nvPr/>
        </p:nvSpPr>
        <p:spPr bwMode="auto">
          <a:xfrm>
            <a:off x="1524001"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8" name="Object 7"/>
          <p:cNvGraphicFramePr>
            <a:graphicFrameLocks noChangeAspect="1"/>
          </p:cNvGraphicFramePr>
          <p:nvPr/>
        </p:nvGraphicFramePr>
        <p:xfrm>
          <a:off x="2438401" y="1219200"/>
          <a:ext cx="7313007" cy="1524000"/>
        </p:xfrm>
        <a:graphic>
          <a:graphicData uri="http://schemas.openxmlformats.org/presentationml/2006/ole">
            <mc:AlternateContent xmlns:mc="http://schemas.openxmlformats.org/markup-compatibility/2006">
              <mc:Choice xmlns:v="urn:schemas-microsoft-com:vml" Requires="v">
                <p:oleObj name="Visio" r:id="rId4" imgW="5533133" imgH="1151280" progId="Visio.Drawing.11">
                  <p:embed/>
                </p:oleObj>
              </mc:Choice>
              <mc:Fallback>
                <p:oleObj name="Visio" r:id="rId4" imgW="5533133" imgH="1151280" progId="Visio.Drawing.11">
                  <p:embed/>
                  <p:pic>
                    <p:nvPicPr>
                      <p:cNvPr id="8" name="Object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38401" y="1219200"/>
                        <a:ext cx="7313007" cy="1524000"/>
                      </a:xfrm>
                      <a:prstGeom prst="rect">
                        <a:avLst/>
                      </a:prstGeom>
                      <a:noFill/>
                    </p:spPr>
                  </p:pic>
                </p:oleObj>
              </mc:Fallback>
            </mc:AlternateContent>
          </a:graphicData>
        </a:graphic>
      </p:graphicFrame>
    </p:spTree>
    <p:extLst>
      <p:ext uri="{BB962C8B-B14F-4D97-AF65-F5344CB8AC3E}">
        <p14:creationId xmlns:p14="http://schemas.microsoft.com/office/powerpoint/2010/main" val="114760808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3E756C-152E-EA2F-054D-D5636AC5837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F554A49-0ABF-FEC4-DD72-DDCCEF64166D}"/>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FD76A733-8847-FB82-1DCE-49EA1FD02A35}"/>
              </a:ext>
            </a:extLst>
          </p:cNvPr>
          <p:cNvPicPr>
            <a:picLocks noChangeAspect="1"/>
          </p:cNvPicPr>
          <p:nvPr/>
        </p:nvPicPr>
        <p:blipFill>
          <a:blip r:embed="rId2"/>
          <a:stretch>
            <a:fillRect/>
          </a:stretch>
        </p:blipFill>
        <p:spPr>
          <a:xfrm>
            <a:off x="0" y="365125"/>
            <a:ext cx="12057368" cy="6015701"/>
          </a:xfrm>
          <a:prstGeom prst="rect">
            <a:avLst/>
          </a:prstGeom>
        </p:spPr>
      </p:pic>
    </p:spTree>
    <p:extLst>
      <p:ext uri="{BB962C8B-B14F-4D97-AF65-F5344CB8AC3E}">
        <p14:creationId xmlns:p14="http://schemas.microsoft.com/office/powerpoint/2010/main" val="99146769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5752" y="228600"/>
            <a:ext cx="8534400" cy="1066800"/>
          </a:xfrm>
        </p:spPr>
        <p:txBody>
          <a:bodyPr>
            <a:normAutofit fontScale="90000"/>
          </a:bodyPr>
          <a:lstStyle/>
          <a:p>
            <a:r>
              <a:rPr lang="en-GB" b="1" dirty="0"/>
              <a:t>8. Web and internet Terminologies</a:t>
            </a:r>
            <a:br>
              <a:rPr lang="en-US" dirty="0"/>
            </a:br>
            <a:endParaRPr lang="en-US" dirty="0"/>
          </a:p>
        </p:txBody>
      </p:sp>
      <p:sp>
        <p:nvSpPr>
          <p:cNvPr id="3" name="Content Placeholder 2"/>
          <p:cNvSpPr>
            <a:spLocks noGrp="1"/>
          </p:cNvSpPr>
          <p:nvPr>
            <p:ph sz="quarter" idx="1"/>
          </p:nvPr>
        </p:nvSpPr>
        <p:spPr>
          <a:xfrm>
            <a:off x="1828800" y="1143000"/>
            <a:ext cx="8686800" cy="5410200"/>
          </a:xfrm>
        </p:spPr>
        <p:txBody>
          <a:bodyPr>
            <a:normAutofit fontScale="85000" lnSpcReduction="20000"/>
          </a:bodyPr>
          <a:lstStyle/>
          <a:p>
            <a:pPr algn="just">
              <a:buNone/>
            </a:pPr>
            <a:endParaRPr lang="en-US" dirty="0">
              <a:latin typeface="Times New Roman" pitchFamily="18" charset="0"/>
              <a:cs typeface="Times New Roman" pitchFamily="18" charset="0"/>
            </a:endParaRPr>
          </a:p>
          <a:p>
            <a:pPr algn="just">
              <a:buNone/>
            </a:pPr>
            <a:r>
              <a:rPr lang="en-GB" b="1" dirty="0">
                <a:latin typeface="Times New Roman" pitchFamily="18" charset="0"/>
                <a:cs typeface="Times New Roman" pitchFamily="18" charset="0"/>
              </a:rPr>
              <a:t>Website</a:t>
            </a:r>
            <a:r>
              <a:rPr lang="en-GB" dirty="0">
                <a:latin typeface="Times New Roman" pitchFamily="18" charset="0"/>
                <a:cs typeface="Times New Roman" pitchFamily="18" charset="0"/>
              </a:rPr>
              <a:t>: </a:t>
            </a:r>
          </a:p>
          <a:p>
            <a:pPr algn="just"/>
            <a:r>
              <a:rPr lang="en-GB" dirty="0">
                <a:latin typeface="Times New Roman" pitchFamily="18" charset="0"/>
                <a:cs typeface="Times New Roman" pitchFamily="18" charset="0"/>
              </a:rPr>
              <a:t>A website is a set of web pages consisting of text, audio and video. Web servers host websites.</a:t>
            </a:r>
            <a:endParaRPr lang="en-US" dirty="0">
              <a:latin typeface="Times New Roman" pitchFamily="18" charset="0"/>
              <a:cs typeface="Times New Roman" pitchFamily="18" charset="0"/>
            </a:endParaRPr>
          </a:p>
          <a:p>
            <a:pPr algn="just">
              <a:buNone/>
            </a:pPr>
            <a:r>
              <a:rPr lang="en-GB" b="1" dirty="0">
                <a:latin typeface="Times New Roman" pitchFamily="18" charset="0"/>
                <a:cs typeface="Times New Roman" pitchFamily="18" charset="0"/>
              </a:rPr>
              <a:t>Web Page</a:t>
            </a:r>
            <a:r>
              <a:rPr lang="en-GB" dirty="0">
                <a:latin typeface="Times New Roman" pitchFamily="18" charset="0"/>
                <a:cs typeface="Times New Roman" pitchFamily="18" charset="0"/>
              </a:rPr>
              <a:t>: </a:t>
            </a:r>
          </a:p>
          <a:p>
            <a:pPr algn="just"/>
            <a:r>
              <a:rPr lang="en-GB" dirty="0">
                <a:latin typeface="Times New Roman" pitchFamily="18" charset="0"/>
                <a:cs typeface="Times New Roman" pitchFamily="18" charset="0"/>
              </a:rPr>
              <a:t>Web pages are resources of information. They are generally created in the HTML format and provide the web users with navigational abilities through hyperlinks to other web pages on the web.</a:t>
            </a:r>
            <a:endParaRPr lang="en-US" dirty="0">
              <a:latin typeface="Times New Roman" pitchFamily="18" charset="0"/>
              <a:cs typeface="Times New Roman" pitchFamily="18" charset="0"/>
            </a:endParaRPr>
          </a:p>
          <a:p>
            <a:pPr algn="just">
              <a:buNone/>
            </a:pPr>
            <a:r>
              <a:rPr lang="en-GB" b="1" dirty="0">
                <a:latin typeface="Times New Roman" pitchFamily="18" charset="0"/>
                <a:cs typeface="Times New Roman" pitchFamily="18" charset="0"/>
              </a:rPr>
              <a:t>Home Page</a:t>
            </a:r>
            <a:r>
              <a:rPr lang="en-GB" dirty="0">
                <a:latin typeface="Times New Roman" pitchFamily="18" charset="0"/>
                <a:cs typeface="Times New Roman" pitchFamily="18" charset="0"/>
              </a:rPr>
              <a:t>: </a:t>
            </a:r>
          </a:p>
          <a:p>
            <a:pPr algn="just"/>
            <a:r>
              <a:rPr lang="en-GB" dirty="0">
                <a:latin typeface="Times New Roman" pitchFamily="18" charset="0"/>
                <a:cs typeface="Times New Roman" pitchFamily="18" charset="0"/>
              </a:rPr>
              <a:t>The term home page is used to refer to the page that is the default page of any website. It is the main page of a complex website. </a:t>
            </a:r>
            <a:endParaRPr lang="en-US" dirty="0">
              <a:latin typeface="Times New Roman" pitchFamily="18" charset="0"/>
              <a:cs typeface="Times New Roman" pitchFamily="18" charset="0"/>
            </a:endParaRPr>
          </a:p>
          <a:p>
            <a:pPr algn="just">
              <a:buNone/>
            </a:pPr>
            <a:r>
              <a:rPr lang="en-GB" b="1" dirty="0">
                <a:latin typeface="Times New Roman" pitchFamily="18" charset="0"/>
                <a:cs typeface="Times New Roman" pitchFamily="18" charset="0"/>
              </a:rPr>
              <a:t>Web Browser</a:t>
            </a:r>
            <a:r>
              <a:rPr lang="en-GB" dirty="0">
                <a:latin typeface="Times New Roman" pitchFamily="18" charset="0"/>
                <a:cs typeface="Times New Roman" pitchFamily="18" charset="0"/>
              </a:rPr>
              <a:t>: </a:t>
            </a:r>
          </a:p>
          <a:p>
            <a:pPr algn="just"/>
            <a:r>
              <a:rPr lang="en-GB" dirty="0">
                <a:latin typeface="Times New Roman" pitchFamily="18" charset="0"/>
                <a:cs typeface="Times New Roman" pitchFamily="18" charset="0"/>
              </a:rPr>
              <a:t>A web browser is a software application that facilitates user interaction with the text, audio, video and other information that is located on the web.</a:t>
            </a:r>
            <a:endParaRPr lang="en-US" dirty="0">
              <a:latin typeface="Times New Roman" pitchFamily="18" charset="0"/>
              <a:cs typeface="Times New Roman" pitchFamily="18" charset="0"/>
            </a:endParaRPr>
          </a:p>
        </p:txBody>
      </p:sp>
    </p:spTree>
    <p:extLst>
      <p:ext uri="{BB962C8B-B14F-4D97-AF65-F5344CB8AC3E}">
        <p14:creationId xmlns:p14="http://schemas.microsoft.com/office/powerpoint/2010/main" val="301634565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1524000" y="1447800"/>
            <a:ext cx="8991600" cy="5257800"/>
          </a:xfrm>
        </p:spPr>
        <p:txBody>
          <a:bodyPr>
            <a:normAutofit/>
          </a:bodyPr>
          <a:lstStyle/>
          <a:p>
            <a:pPr algn="just">
              <a:buNone/>
            </a:pPr>
            <a:r>
              <a:rPr lang="en-GB" b="1" dirty="0">
                <a:latin typeface="Times New Roman" pitchFamily="18" charset="0"/>
                <a:cs typeface="Times New Roman" pitchFamily="18" charset="0"/>
              </a:rPr>
              <a:t> Bounce Rate </a:t>
            </a:r>
            <a:endParaRPr lang="en-US" b="1" dirty="0">
              <a:latin typeface="Times New Roman" pitchFamily="18" charset="0"/>
              <a:cs typeface="Times New Roman" pitchFamily="18" charset="0"/>
            </a:endParaRPr>
          </a:p>
          <a:p>
            <a:pPr algn="just"/>
            <a:r>
              <a:rPr lang="en-GB" sz="2000" dirty="0">
                <a:latin typeface="Times New Roman" pitchFamily="18" charset="0"/>
                <a:cs typeface="Times New Roman" pitchFamily="18" charset="0"/>
              </a:rPr>
              <a:t>A website’s bounce rate is the percentage of people who leave the site from the same page they entered the site, without clicking through to any other pages. </a:t>
            </a:r>
          </a:p>
          <a:p>
            <a:pPr marL="0" indent="0" algn="just">
              <a:buNone/>
            </a:pPr>
            <a:r>
              <a:rPr lang="en-GB" sz="2000" b="1" dirty="0">
                <a:latin typeface="Times New Roman" pitchFamily="18" charset="0"/>
                <a:cs typeface="Times New Roman" pitchFamily="18" charset="0"/>
              </a:rPr>
              <a:t>    Client-Side </a:t>
            </a:r>
            <a:endParaRPr lang="en-US" sz="2000" b="1" dirty="0">
              <a:latin typeface="Times New Roman" pitchFamily="18" charset="0"/>
              <a:cs typeface="Times New Roman" pitchFamily="18" charset="0"/>
            </a:endParaRPr>
          </a:p>
          <a:p>
            <a:pPr marL="0" indent="0" algn="just">
              <a:buNone/>
            </a:pPr>
            <a:r>
              <a:rPr lang="en-GB" sz="2000" dirty="0">
                <a:latin typeface="Times New Roman" pitchFamily="18" charset="0"/>
                <a:cs typeface="Times New Roman" pitchFamily="18" charset="0"/>
              </a:rPr>
              <a:t>     Client-side refers to scripts that are run in a viewer’s browser, instead of on a web server (as in server-side scripts). Client-side scripts are generally faster to interact with, though they can take longer to load initially.</a:t>
            </a:r>
          </a:p>
          <a:p>
            <a:pPr algn="just">
              <a:buNone/>
            </a:pPr>
            <a:r>
              <a:rPr lang="en-GB" sz="2000" b="1" dirty="0">
                <a:latin typeface="Times New Roman" pitchFamily="18" charset="0"/>
                <a:cs typeface="Times New Roman" pitchFamily="18" charset="0"/>
              </a:rPr>
              <a:t>   </a:t>
            </a:r>
            <a:r>
              <a:rPr lang="en-GB" sz="2400" b="1" dirty="0">
                <a:latin typeface="Times New Roman" pitchFamily="18" charset="0"/>
                <a:cs typeface="Times New Roman" pitchFamily="18" charset="0"/>
              </a:rPr>
              <a:t>Server-Side</a:t>
            </a:r>
            <a:r>
              <a:rPr lang="en-GB" sz="2000" b="1" dirty="0">
                <a:latin typeface="Times New Roman" pitchFamily="18" charset="0"/>
                <a:cs typeface="Times New Roman" pitchFamily="18" charset="0"/>
              </a:rPr>
              <a:t> </a:t>
            </a:r>
            <a:endParaRPr lang="en-US" sz="2000" b="1" dirty="0">
              <a:latin typeface="Times New Roman" pitchFamily="18" charset="0"/>
              <a:cs typeface="Times New Roman" pitchFamily="18" charset="0"/>
            </a:endParaRPr>
          </a:p>
          <a:p>
            <a:pPr algn="just"/>
            <a:r>
              <a:rPr lang="en-GB" sz="2000" dirty="0">
                <a:latin typeface="Times New Roman" pitchFamily="18" charset="0"/>
                <a:cs typeface="Times New Roman" pitchFamily="18" charset="0"/>
              </a:rPr>
              <a:t>Server-side refers to scripts run on a web server, as opposed to in a user’s browser. Server-side scripts often take a bit longer to run than a client-side script, as each page must reload when an action is taken.</a:t>
            </a:r>
            <a:endParaRPr lang="en-US" sz="2000" dirty="0">
              <a:latin typeface="Times New Roman" pitchFamily="18" charset="0"/>
              <a:cs typeface="Times New Roman" pitchFamily="18" charset="0"/>
            </a:endParaRPr>
          </a:p>
          <a:p>
            <a:pPr algn="just"/>
            <a:endParaRPr lang="en-US" sz="2000" dirty="0">
              <a:latin typeface="Times New Roman" pitchFamily="18" charset="0"/>
              <a:cs typeface="Times New Roman" pitchFamily="18" charset="0"/>
            </a:endParaRPr>
          </a:p>
          <a:p>
            <a:pPr algn="just">
              <a:buNone/>
            </a:pPr>
            <a:endParaRPr lang="en-US" dirty="0">
              <a:latin typeface="Times New Roman" pitchFamily="18" charset="0"/>
              <a:cs typeface="Times New Roman" pitchFamily="18" charset="0"/>
            </a:endParaRPr>
          </a:p>
          <a:p>
            <a:pPr algn="just"/>
            <a:endParaRPr lang="en-US" dirty="0">
              <a:latin typeface="Times New Roman" pitchFamily="18" charset="0"/>
              <a:cs typeface="Times New Roman" pitchFamily="18" charset="0"/>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1828800" y="1143000"/>
            <a:ext cx="8686800" cy="5334000"/>
          </a:xfrm>
        </p:spPr>
        <p:txBody>
          <a:bodyPr>
            <a:normAutofit/>
          </a:bodyPr>
          <a:lstStyle/>
          <a:p>
            <a:pPr algn="just"/>
            <a:endParaRPr lang="en-US" dirty="0">
              <a:latin typeface="Times New Roman" pitchFamily="18" charset="0"/>
              <a:cs typeface="Times New Roman" pitchFamily="18" charset="0"/>
            </a:endParaRPr>
          </a:p>
          <a:p>
            <a:pPr algn="just">
              <a:buNone/>
            </a:pPr>
            <a:r>
              <a:rPr lang="en-GB" b="1" dirty="0">
                <a:latin typeface="Times New Roman" pitchFamily="18" charset="0"/>
                <a:cs typeface="Times New Roman" pitchFamily="18" charset="0"/>
              </a:rPr>
              <a:t>Content Management System </a:t>
            </a:r>
            <a:endParaRPr lang="en-US" b="1" dirty="0">
              <a:latin typeface="Times New Roman" pitchFamily="18" charset="0"/>
              <a:cs typeface="Times New Roman" pitchFamily="18" charset="0"/>
            </a:endParaRPr>
          </a:p>
          <a:p>
            <a:pPr algn="just"/>
            <a:r>
              <a:rPr lang="en-GB" dirty="0">
                <a:latin typeface="Times New Roman" pitchFamily="18" charset="0"/>
                <a:cs typeface="Times New Roman" pitchFamily="18" charset="0"/>
              </a:rPr>
              <a:t>Also known as a CMS, the Content Management System is a backend tool for managing a site’s content that separates said content from the design and functionality of the site. </a:t>
            </a:r>
          </a:p>
          <a:p>
            <a:pPr algn="just"/>
            <a:r>
              <a:rPr lang="en-GB" dirty="0">
                <a:latin typeface="Times New Roman" pitchFamily="18" charset="0"/>
                <a:cs typeface="Times New Roman" pitchFamily="18" charset="0"/>
              </a:rPr>
              <a:t>Using a CMS generally makes it easier to change the design or function of a site independent of the site’s content. people who aren’t programmers, saving on the cost of hiring a programmer because you can add/edit/delete content yourself.</a:t>
            </a:r>
            <a:endParaRPr lang="en-US" dirty="0">
              <a:latin typeface="Times New Roman" pitchFamily="18" charset="0"/>
              <a:cs typeface="Times New Roman" pitchFamily="18" charset="0"/>
            </a:endParaRPr>
          </a:p>
          <a:p>
            <a:pPr algn="just">
              <a:buNone/>
            </a:pPr>
            <a:endParaRPr lang="en-US" dirty="0">
              <a:latin typeface="Times New Roman" pitchFamily="18" charset="0"/>
              <a:cs typeface="Times New Roman" pitchFamily="18" charset="0"/>
            </a:endParaRPr>
          </a:p>
          <a:p>
            <a:pPr algn="just"/>
            <a:endParaRPr lang="en-US" dirty="0">
              <a:latin typeface="Times New Roman" pitchFamily="18" charset="0"/>
              <a:cs typeface="Times New Roman" pitchFamily="18"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p:cNvGraphicFramePr>
            <a:graphicFrameLocks noChangeAspect="1"/>
          </p:cNvGraphicFramePr>
          <p:nvPr/>
        </p:nvGraphicFramePr>
        <p:xfrm>
          <a:off x="2438401" y="685801"/>
          <a:ext cx="7301323" cy="856957"/>
        </p:xfrm>
        <a:graphic>
          <a:graphicData uri="http://schemas.openxmlformats.org/presentationml/2006/ole">
            <mc:AlternateContent xmlns:mc="http://schemas.openxmlformats.org/markup-compatibility/2006">
              <mc:Choice xmlns:v="urn:schemas-microsoft-com:vml" Requires="v">
                <p:oleObj name="Document" r:id="rId2" imgW="7301323" imgH="856957" progId="Word.Document.12">
                  <p:embed/>
                </p:oleObj>
              </mc:Choice>
              <mc:Fallback>
                <p:oleObj name="Document" r:id="rId2" imgW="7301323" imgH="856957" progId="Word.Document.12">
                  <p:embed/>
                  <p:pic>
                    <p:nvPicPr>
                      <p:cNvPr id="6" name="Object 5"/>
                      <p:cNvPicPr/>
                      <p:nvPr/>
                    </p:nvPicPr>
                    <p:blipFill>
                      <a:blip r:embed="rId3"/>
                      <a:stretch>
                        <a:fillRect/>
                      </a:stretch>
                    </p:blipFill>
                    <p:spPr>
                      <a:xfrm>
                        <a:off x="2438401" y="685801"/>
                        <a:ext cx="7301323" cy="856957"/>
                      </a:xfrm>
                      <a:prstGeom prst="rect">
                        <a:avLst/>
                      </a:prstGeom>
                    </p:spPr>
                  </p:pic>
                </p:oleObj>
              </mc:Fallback>
            </mc:AlternateContent>
          </a:graphicData>
        </a:graphic>
      </p:graphicFrame>
      <p:sp>
        <p:nvSpPr>
          <p:cNvPr id="7" name="Rectangle 2"/>
          <p:cNvSpPr>
            <a:spLocks noChangeArrowheads="1"/>
          </p:cNvSpPr>
          <p:nvPr/>
        </p:nvSpPr>
        <p:spPr bwMode="auto">
          <a:xfrm>
            <a:off x="1524001"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8" name="Object 7"/>
          <p:cNvGraphicFramePr>
            <a:graphicFrameLocks noChangeAspect="1"/>
          </p:cNvGraphicFramePr>
          <p:nvPr>
            <p:extLst>
              <p:ext uri="{D42A27DB-BD31-4B8C-83A1-F6EECF244321}">
                <p14:modId xmlns:p14="http://schemas.microsoft.com/office/powerpoint/2010/main" val="2060919314"/>
              </p:ext>
            </p:extLst>
          </p:nvPr>
        </p:nvGraphicFramePr>
        <p:xfrm>
          <a:off x="2343890" y="1698595"/>
          <a:ext cx="6842811" cy="3886200"/>
        </p:xfrm>
        <a:graphic>
          <a:graphicData uri="http://schemas.openxmlformats.org/presentationml/2006/ole">
            <mc:AlternateContent xmlns:mc="http://schemas.openxmlformats.org/markup-compatibility/2006">
              <mc:Choice xmlns:v="urn:schemas-microsoft-com:vml" Requires="v">
                <p:oleObj name="Visio" r:id="rId4" imgW="4704635" imgH="2676510" progId="Visio.Drawing.11">
                  <p:embed/>
                </p:oleObj>
              </mc:Choice>
              <mc:Fallback>
                <p:oleObj name="Visio" r:id="rId4" imgW="4704635" imgH="2676510" progId="Visio.Drawing.11">
                  <p:embed/>
                  <p:pic>
                    <p:nvPicPr>
                      <p:cNvPr id="8" name="Object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43890" y="1698595"/>
                        <a:ext cx="6842811" cy="3886200"/>
                      </a:xfrm>
                      <a:prstGeom prst="rect">
                        <a:avLst/>
                      </a:prstGeom>
                      <a:noFill/>
                    </p:spPr>
                  </p:pic>
                </p:oleObj>
              </mc:Fallback>
            </mc:AlternateContent>
          </a:graphicData>
        </a:graphic>
      </p:graphicFrame>
    </p:spTree>
    <p:extLst>
      <p:ext uri="{BB962C8B-B14F-4D97-AF65-F5344CB8AC3E}">
        <p14:creationId xmlns:p14="http://schemas.microsoft.com/office/powerpoint/2010/main" val="89958888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5752" y="228600"/>
            <a:ext cx="8534400" cy="990600"/>
          </a:xfrm>
        </p:spPr>
        <p:txBody>
          <a:bodyPr>
            <a:normAutofit fontScale="90000"/>
          </a:bodyPr>
          <a:lstStyle/>
          <a:p>
            <a:r>
              <a:rPr lang="en-GB" sz="2700" b="1" dirty="0"/>
              <a:t>Web and internet Terminologies</a:t>
            </a:r>
            <a:br>
              <a:rPr lang="en-US" dirty="0"/>
            </a:br>
            <a:endParaRPr lang="en-US" dirty="0"/>
          </a:p>
        </p:txBody>
      </p:sp>
      <p:sp>
        <p:nvSpPr>
          <p:cNvPr id="3" name="Content Placeholder 2"/>
          <p:cNvSpPr>
            <a:spLocks noGrp="1"/>
          </p:cNvSpPr>
          <p:nvPr>
            <p:ph sz="quarter" idx="1"/>
          </p:nvPr>
        </p:nvSpPr>
        <p:spPr>
          <a:xfrm>
            <a:off x="1828800" y="1143000"/>
            <a:ext cx="8686800" cy="5562600"/>
          </a:xfrm>
        </p:spPr>
        <p:txBody>
          <a:bodyPr>
            <a:normAutofit/>
          </a:bodyPr>
          <a:lstStyle/>
          <a:p>
            <a:pPr algn="just">
              <a:buNone/>
            </a:pPr>
            <a:r>
              <a:rPr lang="en-GB" sz="2000" b="1" dirty="0">
                <a:latin typeface="Times New Roman" pitchFamily="18" charset="0"/>
                <a:cs typeface="Times New Roman" pitchFamily="18" charset="0"/>
              </a:rPr>
              <a:t>Hyperlink </a:t>
            </a:r>
            <a:endParaRPr lang="en-US" sz="2000" b="1" dirty="0">
              <a:latin typeface="Times New Roman" pitchFamily="18" charset="0"/>
              <a:cs typeface="Times New Roman" pitchFamily="18" charset="0"/>
            </a:endParaRPr>
          </a:p>
          <a:p>
            <a:pPr algn="just"/>
            <a:r>
              <a:rPr lang="en-GB" sz="2000" dirty="0">
                <a:latin typeface="Times New Roman" pitchFamily="18" charset="0"/>
                <a:cs typeface="Times New Roman" pitchFamily="18" charset="0"/>
              </a:rPr>
              <a:t>A hyperlink is a link from one web page to another, either on the same site or another one. Generally these are text or images, and are highlighted in some way (text is often underlined or put in a different </a:t>
            </a:r>
            <a:r>
              <a:rPr lang="en-GB" sz="2000" dirty="0" err="1">
                <a:latin typeface="Times New Roman" pitchFamily="18" charset="0"/>
                <a:cs typeface="Times New Roman" pitchFamily="18" charset="0"/>
              </a:rPr>
              <a:t>color</a:t>
            </a:r>
            <a:r>
              <a:rPr lang="en-GB" sz="2000" dirty="0">
                <a:latin typeface="Times New Roman" pitchFamily="18" charset="0"/>
                <a:cs typeface="Times New Roman" pitchFamily="18" charset="0"/>
              </a:rPr>
              <a:t> or font weight). The inclusion of hyperlinks are the “hyper” part of “hypertext.”</a:t>
            </a:r>
          </a:p>
          <a:p>
            <a:pPr algn="just">
              <a:buNone/>
            </a:pPr>
            <a:r>
              <a:rPr lang="en-GB" sz="2000" b="1" dirty="0">
                <a:latin typeface="Times New Roman" pitchFamily="18" charset="0"/>
                <a:cs typeface="Times New Roman" pitchFamily="18" charset="0"/>
              </a:rPr>
              <a:t>Meta Data </a:t>
            </a:r>
            <a:endParaRPr lang="en-US" sz="2000" b="1" dirty="0">
              <a:latin typeface="Times New Roman" pitchFamily="18" charset="0"/>
              <a:cs typeface="Times New Roman" pitchFamily="18" charset="0"/>
            </a:endParaRPr>
          </a:p>
          <a:p>
            <a:pPr algn="just"/>
            <a:r>
              <a:rPr lang="en-GB" sz="2000" dirty="0">
                <a:latin typeface="Times New Roman" pitchFamily="18" charset="0"/>
                <a:cs typeface="Times New Roman" pitchFamily="18" charset="0"/>
              </a:rPr>
              <a:t>Meta data is the data contained in the header that offers information about the web page that a visitor is currently on. The information contained in the meta data isn’t viewable on the web page (except in the source code). Meta data is contained within meta tags.</a:t>
            </a:r>
            <a:endParaRPr lang="en-US" sz="2000" dirty="0">
              <a:latin typeface="Times New Roman" pitchFamily="18" charset="0"/>
              <a:cs typeface="Times New Roman" pitchFamily="18" charset="0"/>
            </a:endParaRPr>
          </a:p>
          <a:p>
            <a:pPr algn="just"/>
            <a:endParaRPr lang="en-US" sz="2000" dirty="0">
              <a:latin typeface="Times New Roman" pitchFamily="18" charset="0"/>
              <a:cs typeface="Times New Roman" pitchFamily="18" charset="0"/>
            </a:endParaRPr>
          </a:p>
          <a:p>
            <a:pPr algn="just"/>
            <a:endParaRPr lang="en-US" sz="2000" dirty="0">
              <a:latin typeface="Times New Roman" pitchFamily="18" charset="0"/>
              <a:cs typeface="Times New Roman" pitchFamily="18" charset="0"/>
            </a:endParaRPr>
          </a:p>
          <a:p>
            <a:pPr algn="just"/>
            <a:endParaRPr lang="en-US" sz="2000" dirty="0">
              <a:latin typeface="Times New Roman" pitchFamily="18" charset="0"/>
              <a:cs typeface="Times New Roman" pitchFamily="18" charset="0"/>
            </a:endParaRPr>
          </a:p>
          <a:p>
            <a:pPr algn="just"/>
            <a:endParaRPr lang="en-US" dirty="0">
              <a:latin typeface="Times New Roman" pitchFamily="18" charset="0"/>
              <a:cs typeface="Times New Roman" pitchFamily="18" charset="0"/>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1752600" y="990600"/>
            <a:ext cx="8686800" cy="5867400"/>
          </a:xfrm>
        </p:spPr>
        <p:txBody>
          <a:bodyPr>
            <a:normAutofit fontScale="85000" lnSpcReduction="20000"/>
          </a:bodyPr>
          <a:lstStyle/>
          <a:p>
            <a:pPr algn="just">
              <a:buNone/>
            </a:pPr>
            <a:r>
              <a:rPr lang="en-GB" b="1" dirty="0">
                <a:latin typeface="Times New Roman" pitchFamily="18" charset="0"/>
                <a:cs typeface="Times New Roman" pitchFamily="18" charset="0"/>
              </a:rPr>
              <a:t>Navigation </a:t>
            </a:r>
            <a:endParaRPr lang="en-US" b="1" dirty="0">
              <a:latin typeface="Times New Roman" pitchFamily="18" charset="0"/>
              <a:cs typeface="Times New Roman" pitchFamily="18" charset="0"/>
            </a:endParaRPr>
          </a:p>
          <a:p>
            <a:pPr algn="just"/>
            <a:r>
              <a:rPr lang="en-GB" dirty="0">
                <a:latin typeface="Times New Roman" pitchFamily="18" charset="0"/>
                <a:cs typeface="Times New Roman" pitchFamily="18" charset="0"/>
              </a:rPr>
              <a:t>Navigation refers to the system that allows visitors to a website to move around that site. Navigation is most often thought of in terms of </a:t>
            </a:r>
            <a:r>
              <a:rPr lang="en-GB" dirty="0">
                <a:solidFill>
                  <a:srgbClr val="FF0000"/>
                </a:solidFill>
                <a:latin typeface="Times New Roman" pitchFamily="18" charset="0"/>
                <a:cs typeface="Times New Roman" pitchFamily="18" charset="0"/>
              </a:rPr>
              <a:t>menus</a:t>
            </a:r>
            <a:r>
              <a:rPr lang="en-GB" dirty="0">
                <a:latin typeface="Times New Roman" pitchFamily="18" charset="0"/>
                <a:cs typeface="Times New Roman" pitchFamily="18" charset="0"/>
              </a:rPr>
              <a:t>, but links within pages, </a:t>
            </a:r>
            <a:r>
              <a:rPr lang="en-GB" dirty="0">
                <a:solidFill>
                  <a:srgbClr val="FF0000"/>
                </a:solidFill>
                <a:latin typeface="Times New Roman" pitchFamily="18" charset="0"/>
                <a:cs typeface="Times New Roman" pitchFamily="18" charset="0"/>
              </a:rPr>
              <a:t>related links</a:t>
            </a:r>
            <a:r>
              <a:rPr lang="en-GB" dirty="0">
                <a:latin typeface="Times New Roman" pitchFamily="18" charset="0"/>
                <a:cs typeface="Times New Roman" pitchFamily="18" charset="0"/>
              </a:rPr>
              <a:t>, and any other links that allow a visitor to move from one page to another are included in navigation.</a:t>
            </a:r>
            <a:endParaRPr lang="en-US" dirty="0">
              <a:latin typeface="Times New Roman" pitchFamily="18" charset="0"/>
              <a:cs typeface="Times New Roman" pitchFamily="18" charset="0"/>
            </a:endParaRPr>
          </a:p>
          <a:p>
            <a:pPr algn="just">
              <a:buNone/>
            </a:pPr>
            <a:r>
              <a:rPr lang="en-GB" b="1" dirty="0">
                <a:latin typeface="Times New Roman" pitchFamily="18" charset="0"/>
                <a:cs typeface="Times New Roman" pitchFamily="18" charset="0"/>
              </a:rPr>
              <a:t>Open Source </a:t>
            </a:r>
            <a:endParaRPr lang="en-US" b="1" dirty="0">
              <a:latin typeface="Times New Roman" pitchFamily="18" charset="0"/>
              <a:cs typeface="Times New Roman" pitchFamily="18" charset="0"/>
            </a:endParaRPr>
          </a:p>
          <a:p>
            <a:pPr algn="just"/>
            <a:r>
              <a:rPr lang="en-GB" dirty="0">
                <a:latin typeface="Times New Roman" pitchFamily="18" charset="0"/>
                <a:cs typeface="Times New Roman" pitchFamily="18" charset="0"/>
              </a:rPr>
              <a:t>Open source refers to the source code of a computer program being made available to the general public. Open source software includes both web-based and desktop applications. Open source programs are generally free or very low cost and are developed by teams of people, sometimes comprised mostly of volunteers.</a:t>
            </a:r>
            <a:endParaRPr lang="en-US" dirty="0">
              <a:latin typeface="Times New Roman" pitchFamily="18" charset="0"/>
              <a:cs typeface="Times New Roman" pitchFamily="18" charset="0"/>
            </a:endParaRPr>
          </a:p>
          <a:p>
            <a:pPr algn="just">
              <a:buNone/>
            </a:pPr>
            <a:r>
              <a:rPr lang="en-GB" b="1" dirty="0">
                <a:latin typeface="Times New Roman" pitchFamily="18" charset="0"/>
                <a:cs typeface="Times New Roman" pitchFamily="18" charset="0"/>
              </a:rPr>
              <a:t>Plug-In </a:t>
            </a:r>
            <a:endParaRPr lang="en-US" b="1" dirty="0">
              <a:latin typeface="Times New Roman" pitchFamily="18" charset="0"/>
              <a:cs typeface="Times New Roman" pitchFamily="18" charset="0"/>
            </a:endParaRPr>
          </a:p>
          <a:p>
            <a:pPr algn="just"/>
            <a:r>
              <a:rPr lang="en-GB" dirty="0">
                <a:latin typeface="Times New Roman" pitchFamily="18" charset="0"/>
                <a:cs typeface="Times New Roman" pitchFamily="18" charset="0"/>
              </a:rPr>
              <a:t>A plug-in is a bit of third party code that extends the capabilities of a website. It’s most often used in conjunction with a CMS or blogging platform. Plug-ins are a way to extend the </a:t>
            </a:r>
            <a:r>
              <a:rPr lang="en-GB" dirty="0" err="1">
                <a:latin typeface="Times New Roman" pitchFamily="18" charset="0"/>
                <a:cs typeface="Times New Roman" pitchFamily="18" charset="0"/>
              </a:rPr>
              <a:t>funtionality</a:t>
            </a:r>
            <a:r>
              <a:rPr lang="en-GB" dirty="0">
                <a:latin typeface="Times New Roman" pitchFamily="18" charset="0"/>
                <a:cs typeface="Times New Roman" pitchFamily="18" charset="0"/>
              </a:rPr>
              <a:t> of a website without having to redo the core coding of the site. </a:t>
            </a:r>
            <a:r>
              <a:rPr lang="en-GB" dirty="0" err="1">
                <a:latin typeface="Times New Roman" pitchFamily="18" charset="0"/>
                <a:cs typeface="Times New Roman" pitchFamily="18" charset="0"/>
              </a:rPr>
              <a:t>Plugins</a:t>
            </a:r>
            <a:r>
              <a:rPr lang="en-GB" dirty="0">
                <a:latin typeface="Times New Roman" pitchFamily="18" charset="0"/>
                <a:cs typeface="Times New Roman" pitchFamily="18" charset="0"/>
              </a:rPr>
              <a:t> can also refer to bits of third-party software installed within a computer program to increase its functionality.</a:t>
            </a:r>
            <a:endParaRPr lang="en-US" dirty="0">
              <a:latin typeface="Times New Roman" pitchFamily="18" charset="0"/>
              <a:cs typeface="Times New Roman" pitchFamily="18" charset="0"/>
            </a:endParaRPr>
          </a:p>
          <a:p>
            <a:pPr algn="just"/>
            <a:endParaRPr lang="en-US" dirty="0">
              <a:latin typeface="Times New Roman" pitchFamily="18" charset="0"/>
              <a:cs typeface="Times New Roman" pitchFamily="18" charset="0"/>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1828800" y="914400"/>
            <a:ext cx="8686800" cy="5867400"/>
          </a:xfrm>
        </p:spPr>
        <p:txBody>
          <a:bodyPr>
            <a:normAutofit/>
          </a:bodyPr>
          <a:lstStyle/>
          <a:p>
            <a:pPr algn="just">
              <a:buNone/>
            </a:pPr>
            <a:r>
              <a:rPr lang="en-GB" b="1" dirty="0">
                <a:latin typeface="Times New Roman" pitchFamily="18" charset="0"/>
                <a:cs typeface="Times New Roman" pitchFamily="18" charset="0"/>
              </a:rPr>
              <a:t>Script </a:t>
            </a:r>
            <a:endParaRPr lang="en-US" b="1" dirty="0">
              <a:latin typeface="Times New Roman" pitchFamily="18" charset="0"/>
              <a:cs typeface="Times New Roman" pitchFamily="18" charset="0"/>
            </a:endParaRPr>
          </a:p>
          <a:p>
            <a:pPr algn="just"/>
            <a:r>
              <a:rPr lang="en-GB" dirty="0">
                <a:latin typeface="Times New Roman" pitchFamily="18" charset="0"/>
                <a:cs typeface="Times New Roman" pitchFamily="18" charset="0"/>
              </a:rPr>
              <a:t>Generally refers to a portion of code on an HTML page that makes the page more dynamic and interactive. Scripts can be written in a variety of languages, including JavaScript.</a:t>
            </a:r>
            <a:endParaRPr lang="en-US" dirty="0">
              <a:latin typeface="Times New Roman" pitchFamily="18" charset="0"/>
              <a:cs typeface="Times New Roman" pitchFamily="18" charset="0"/>
            </a:endParaRPr>
          </a:p>
          <a:p>
            <a:pPr algn="just">
              <a:buNone/>
            </a:pPr>
            <a:endParaRPr lang="en-US" dirty="0">
              <a:latin typeface="Times New Roman" pitchFamily="18" charset="0"/>
              <a:cs typeface="Times New Roman" pitchFamily="18" charset="0"/>
            </a:endParaRPr>
          </a:p>
          <a:p>
            <a:pPr algn="just">
              <a:buNone/>
            </a:pPr>
            <a:r>
              <a:rPr lang="en-GB" b="1" dirty="0">
                <a:latin typeface="Times New Roman" pitchFamily="18" charset="0"/>
                <a:cs typeface="Times New Roman" pitchFamily="18" charset="0"/>
              </a:rPr>
              <a:t>Web Server </a:t>
            </a:r>
            <a:endParaRPr lang="en-US" b="1" dirty="0">
              <a:latin typeface="Times New Roman" pitchFamily="18" charset="0"/>
              <a:cs typeface="Times New Roman" pitchFamily="18" charset="0"/>
            </a:endParaRPr>
          </a:p>
          <a:p>
            <a:pPr algn="just"/>
            <a:r>
              <a:rPr lang="en-GB" dirty="0">
                <a:latin typeface="Times New Roman" pitchFamily="18" charset="0"/>
                <a:cs typeface="Times New Roman" pitchFamily="18" charset="0"/>
              </a:rPr>
              <a:t>A web server is a computer that has software installed and networking capabilities that allow it to host web sites and pages and make them available to internet users located elsewhere. There are a few different setups that can be used for a web server, including the LAMP setup mentioned earlier.</a:t>
            </a:r>
            <a:endParaRPr lang="en-US" dirty="0">
              <a:latin typeface="Times New Roman" pitchFamily="18" charset="0"/>
              <a:cs typeface="Times New Roman" pitchFamily="18" charset="0"/>
            </a:endParaRPr>
          </a:p>
          <a:p>
            <a:pPr algn="just"/>
            <a:endParaRPr lang="en-US" dirty="0">
              <a:latin typeface="Times New Roman" pitchFamily="18" charset="0"/>
              <a:cs typeface="Times New Roman" pitchFamily="18" charset="0"/>
            </a:endParaRPr>
          </a:p>
        </p:txBody>
      </p:sp>
      <p:sp>
        <p:nvSpPr>
          <p:cNvPr id="5" name="Title 4">
            <a:extLst>
              <a:ext uri="{FF2B5EF4-FFF2-40B4-BE49-F238E27FC236}">
                <a16:creationId xmlns:a16="http://schemas.microsoft.com/office/drawing/2014/main" id="{7B09E5D8-1572-DCB5-B098-D98541C43183}"/>
              </a:ext>
            </a:extLst>
          </p:cNvPr>
          <p:cNvSpPr>
            <a:spLocks noGrp="1"/>
          </p:cNvSpPr>
          <p:nvPr>
            <p:ph type="title"/>
          </p:nvPr>
        </p:nvSpPr>
        <p:spPr/>
        <p:txBody>
          <a:bodyPr/>
          <a:lstStyle/>
          <a:p>
            <a:endParaRPr lang="en-US"/>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1752600" y="1143000"/>
            <a:ext cx="8686800" cy="5410200"/>
          </a:xfrm>
        </p:spPr>
        <p:txBody>
          <a:bodyPr>
            <a:normAutofit fontScale="62500" lnSpcReduction="20000"/>
          </a:bodyPr>
          <a:lstStyle/>
          <a:p>
            <a:pPr algn="just">
              <a:buNone/>
            </a:pPr>
            <a:endParaRPr lang="en-GB" b="1" dirty="0">
              <a:latin typeface="Times New Roman" pitchFamily="18" charset="0"/>
              <a:cs typeface="Times New Roman" pitchFamily="18" charset="0"/>
            </a:endParaRPr>
          </a:p>
          <a:p>
            <a:pPr algn="just">
              <a:buNone/>
            </a:pPr>
            <a:r>
              <a:rPr lang="en-GB" b="1" dirty="0">
                <a:latin typeface="Times New Roman" pitchFamily="18" charset="0"/>
                <a:cs typeface="Times New Roman" pitchFamily="18" charset="0"/>
              </a:rPr>
              <a:t>Web Standards </a:t>
            </a:r>
            <a:endParaRPr lang="en-US" b="1" dirty="0">
              <a:latin typeface="Times New Roman" pitchFamily="18" charset="0"/>
              <a:cs typeface="Times New Roman" pitchFamily="18" charset="0"/>
            </a:endParaRPr>
          </a:p>
          <a:p>
            <a:pPr algn="just"/>
            <a:r>
              <a:rPr lang="en-GB" dirty="0">
                <a:latin typeface="Times New Roman" pitchFamily="18" charset="0"/>
                <a:cs typeface="Times New Roman" pitchFamily="18" charset="0"/>
              </a:rPr>
              <a:t>Standards are specifications recommended by the World Wide Web Consortium for standardizing website design. The main purpose of web standards is to make it easier for both designers and those who create web browsers to make sites that will appear consistent across platforms.</a:t>
            </a:r>
          </a:p>
          <a:p>
            <a:pPr algn="just"/>
            <a:r>
              <a:rPr lang="en-GB" dirty="0">
                <a:latin typeface="Times New Roman" pitchFamily="18" charset="0"/>
                <a:cs typeface="Times New Roman" pitchFamily="18" charset="0"/>
              </a:rPr>
              <a:t> This can be checked through various validation services, most commonly the one from W3C.</a:t>
            </a:r>
            <a:endParaRPr lang="en-US" dirty="0">
              <a:latin typeface="Times New Roman" pitchFamily="18" charset="0"/>
              <a:cs typeface="Times New Roman" pitchFamily="18" charset="0"/>
            </a:endParaRPr>
          </a:p>
          <a:p>
            <a:pPr algn="just"/>
            <a:endParaRPr lang="en-US" dirty="0">
              <a:latin typeface="Times New Roman" pitchFamily="18" charset="0"/>
              <a:cs typeface="Times New Roman" pitchFamily="18" charset="0"/>
            </a:endParaRPr>
          </a:p>
          <a:p>
            <a:pPr algn="just">
              <a:buNone/>
            </a:pPr>
            <a:r>
              <a:rPr lang="en-GB" b="1" dirty="0">
                <a:latin typeface="Times New Roman" pitchFamily="18" charset="0"/>
                <a:cs typeface="Times New Roman" pitchFamily="18" charset="0"/>
              </a:rPr>
              <a:t>ASP</a:t>
            </a:r>
            <a:endParaRPr lang="en-US" dirty="0">
              <a:latin typeface="Times New Roman" pitchFamily="18" charset="0"/>
              <a:cs typeface="Times New Roman" pitchFamily="18" charset="0"/>
            </a:endParaRPr>
          </a:p>
          <a:p>
            <a:pPr algn="just"/>
            <a:r>
              <a:rPr lang="en-GB" dirty="0">
                <a:latin typeface="Times New Roman" pitchFamily="18" charset="0"/>
                <a:cs typeface="Times New Roman" pitchFamily="18" charset="0"/>
              </a:rPr>
              <a:t>A coding language that is compatible with Windows servers. Normally used for increased functionality on a website or to work with a database. It works in conjunction with html and html variants.</a:t>
            </a:r>
            <a:endParaRPr lang="en-US" dirty="0">
              <a:latin typeface="Times New Roman" pitchFamily="18" charset="0"/>
              <a:cs typeface="Times New Roman" pitchFamily="18" charset="0"/>
            </a:endParaRPr>
          </a:p>
          <a:p>
            <a:pPr algn="just">
              <a:buNone/>
            </a:pPr>
            <a:r>
              <a:rPr lang="en-GB" b="1" dirty="0">
                <a:latin typeface="Times New Roman" pitchFamily="18" charset="0"/>
                <a:cs typeface="Times New Roman" pitchFamily="18" charset="0"/>
              </a:rPr>
              <a:t>BLOG</a:t>
            </a:r>
            <a:endParaRPr lang="en-US" dirty="0">
              <a:latin typeface="Times New Roman" pitchFamily="18" charset="0"/>
              <a:cs typeface="Times New Roman" pitchFamily="18" charset="0"/>
            </a:endParaRPr>
          </a:p>
          <a:p>
            <a:pPr algn="just"/>
            <a:r>
              <a:rPr lang="en-GB" dirty="0">
                <a:latin typeface="Times New Roman" pitchFamily="18" charset="0"/>
                <a:cs typeface="Times New Roman" pitchFamily="18" charset="0"/>
              </a:rPr>
              <a:t> An online journal or diary and a very popular current method of sharing your thoughts with the world. It is also very popular as a marketing tool. This article is found within Thinking IT’s blog.</a:t>
            </a:r>
          </a:p>
          <a:p>
            <a:pPr algn="just">
              <a:buNone/>
            </a:pPr>
            <a:r>
              <a:rPr lang="en-GB" b="1" dirty="0">
                <a:latin typeface="Times New Roman" pitchFamily="18" charset="0"/>
                <a:cs typeface="Times New Roman" pitchFamily="18" charset="0"/>
              </a:rPr>
              <a:t>ISP</a:t>
            </a:r>
            <a:endParaRPr lang="en-US" dirty="0">
              <a:latin typeface="Times New Roman" pitchFamily="18" charset="0"/>
              <a:cs typeface="Times New Roman" pitchFamily="18" charset="0"/>
            </a:endParaRPr>
          </a:p>
          <a:p>
            <a:pPr algn="just"/>
            <a:r>
              <a:rPr lang="en-GB" dirty="0">
                <a:latin typeface="Times New Roman" pitchFamily="18" charset="0"/>
                <a:cs typeface="Times New Roman" pitchFamily="18" charset="0"/>
              </a:rPr>
              <a:t> Internet Service Provider. The company that provides you with internet access (connection) and related services is your ISP. </a:t>
            </a:r>
            <a:endParaRPr lang="en-US" dirty="0">
              <a:latin typeface="Times New Roman" pitchFamily="18" charset="0"/>
              <a:cs typeface="Times New Roman" pitchFamily="18" charset="0"/>
            </a:endParaRPr>
          </a:p>
          <a:p>
            <a:pPr algn="just"/>
            <a:endParaRPr lang="en-US" dirty="0">
              <a:latin typeface="Times New Roman" pitchFamily="18" charset="0"/>
              <a:cs typeface="Times New Roman" pitchFamily="18" charset="0"/>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1828800" y="1143000"/>
            <a:ext cx="8686800" cy="5867400"/>
          </a:xfrm>
        </p:spPr>
        <p:txBody>
          <a:bodyPr>
            <a:normAutofit/>
          </a:bodyPr>
          <a:lstStyle/>
          <a:p>
            <a:pPr algn="just">
              <a:buNone/>
            </a:pPr>
            <a:r>
              <a:rPr lang="en-GB" sz="2400" b="1" dirty="0">
                <a:latin typeface="Times New Roman" pitchFamily="18" charset="0"/>
                <a:cs typeface="Times New Roman" pitchFamily="18" charset="0"/>
              </a:rPr>
              <a:t>SEARCH ENGINE</a:t>
            </a:r>
            <a:endParaRPr lang="en-US" sz="2400" dirty="0">
              <a:latin typeface="Times New Roman" pitchFamily="18" charset="0"/>
              <a:cs typeface="Times New Roman" pitchFamily="18" charset="0"/>
            </a:endParaRPr>
          </a:p>
          <a:p>
            <a:pPr algn="just"/>
            <a:r>
              <a:rPr lang="en-GB" dirty="0">
                <a:latin typeface="Times New Roman" pitchFamily="18" charset="0"/>
                <a:cs typeface="Times New Roman" pitchFamily="18" charset="0"/>
              </a:rPr>
              <a:t>A programme that collects, stores, arranges and normally ranks the various resources available on the internet. It is most commonly on a website and used to find other websites – much like the yellow pages is used in the brick and mortar world.</a:t>
            </a:r>
            <a:endParaRPr lang="en-US" dirty="0">
              <a:latin typeface="Times New Roman" pitchFamily="18" charset="0"/>
              <a:cs typeface="Times New Roman" pitchFamily="18" charset="0"/>
            </a:endParaRPr>
          </a:p>
          <a:p>
            <a:pPr algn="just">
              <a:buNone/>
            </a:pPr>
            <a:r>
              <a:rPr lang="en-GB" b="1" dirty="0">
                <a:latin typeface="Times New Roman" pitchFamily="18" charset="0"/>
                <a:cs typeface="Times New Roman" pitchFamily="18" charset="0"/>
              </a:rPr>
              <a:t>SITEMAP</a:t>
            </a:r>
            <a:r>
              <a:rPr lang="en-GB" dirty="0">
                <a:latin typeface="Times New Roman" pitchFamily="18" charset="0"/>
                <a:cs typeface="Times New Roman" pitchFamily="18" charset="0"/>
              </a:rPr>
              <a:t>: This is an </a:t>
            </a:r>
            <a:r>
              <a:rPr lang="en-GB" dirty="0">
                <a:solidFill>
                  <a:srgbClr val="FF0000"/>
                </a:solidFill>
                <a:latin typeface="Times New Roman" pitchFamily="18" charset="0"/>
                <a:cs typeface="Times New Roman" pitchFamily="18" charset="0"/>
              </a:rPr>
              <a:t>index </a:t>
            </a:r>
            <a:r>
              <a:rPr lang="en-GB" dirty="0">
                <a:latin typeface="Times New Roman" pitchFamily="18" charset="0"/>
                <a:cs typeface="Times New Roman" pitchFamily="18" charset="0"/>
              </a:rPr>
              <a:t>to all the content on a website. It is normally accessible from at least the front page of the site and is used for two purposes: to help people find what they are looking for on the site and to help search engines find all your links.</a:t>
            </a:r>
            <a:endParaRPr lang="en-US" dirty="0">
              <a:latin typeface="Times New Roman" pitchFamily="18" charset="0"/>
              <a:cs typeface="Times New Roman" pitchFamily="18" charset="0"/>
            </a:endParaRPr>
          </a:p>
          <a:p>
            <a:pPr algn="just"/>
            <a:endParaRPr lang="en-US" dirty="0">
              <a:latin typeface="Times New Roman" pitchFamily="18" charset="0"/>
              <a:cs typeface="Times New Roman" pitchFamily="18" charset="0"/>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p:txBody>
          <a:bodyPr>
            <a:normAutofit fontScale="85000" lnSpcReduction="10000"/>
          </a:bodyPr>
          <a:lstStyle/>
          <a:p>
            <a:pPr algn="just"/>
            <a:r>
              <a:rPr lang="en-GB" b="1" dirty="0">
                <a:latin typeface="Times New Roman" pitchFamily="18" charset="0"/>
                <a:cs typeface="Times New Roman" pitchFamily="18" charset="0"/>
              </a:rPr>
              <a:t>Cache</a:t>
            </a:r>
            <a:r>
              <a:rPr lang="en-GB" dirty="0">
                <a:latin typeface="Times New Roman" pitchFamily="18" charset="0"/>
                <a:cs typeface="Times New Roman" pitchFamily="18" charset="0"/>
              </a:rPr>
              <a:t>: Web browsers maintain a cache of recently visited web pages. Some of them use an external proxy web cache, which is a server program through which web requests pass. This enables the browsers to cache frequently visited pages. Even search engines make available already indexed web pages through their caches.</a:t>
            </a:r>
            <a:endParaRPr lang="en-US" dirty="0">
              <a:latin typeface="Times New Roman" pitchFamily="18" charset="0"/>
              <a:cs typeface="Times New Roman" pitchFamily="18" charset="0"/>
            </a:endParaRPr>
          </a:p>
          <a:p>
            <a:pPr algn="just"/>
            <a:r>
              <a:rPr lang="en-GB" b="1" dirty="0">
                <a:latin typeface="Times New Roman" pitchFamily="18" charset="0"/>
                <a:cs typeface="Times New Roman" pitchFamily="18" charset="0"/>
              </a:rPr>
              <a:t>Web Cookie</a:t>
            </a:r>
            <a:r>
              <a:rPr lang="en-GB" dirty="0">
                <a:latin typeface="Times New Roman" pitchFamily="18" charset="0"/>
                <a:cs typeface="Times New Roman" pitchFamily="18" charset="0"/>
              </a:rPr>
              <a:t>: Also known as an HTTP cookie, it is piece of text that is exchanged between the web client and the web server. It is sent by the web server to the web client and returned unchanged by the client each time it accesses the server. </a:t>
            </a:r>
            <a:endParaRPr lang="en-US" dirty="0">
              <a:latin typeface="Times New Roman" pitchFamily="18" charset="0"/>
              <a:cs typeface="Times New Roman" pitchFamily="18" charset="0"/>
            </a:endParaRPr>
          </a:p>
          <a:p>
            <a:pPr algn="just"/>
            <a:r>
              <a:rPr lang="en-GB" b="1" dirty="0">
                <a:latin typeface="Times New Roman" pitchFamily="18" charset="0"/>
                <a:cs typeface="Times New Roman" pitchFamily="18" charset="0"/>
              </a:rPr>
              <a:t>Session</a:t>
            </a:r>
            <a:r>
              <a:rPr lang="en-GB" dirty="0">
                <a:latin typeface="Times New Roman" pitchFamily="18" charset="0"/>
                <a:cs typeface="Times New Roman" pitchFamily="18" charset="0"/>
              </a:rPr>
              <a:t>: It is an exchange of information between a computer and its user. It is established for a certain period of time after which it ends.</a:t>
            </a:r>
            <a:endParaRPr lang="en-US" dirty="0">
              <a:latin typeface="Times New Roman" pitchFamily="18" charset="0"/>
              <a:cs typeface="Times New Roman" pitchFamily="18" charset="0"/>
            </a:endParaRPr>
          </a:p>
          <a:p>
            <a:pPr algn="just"/>
            <a:r>
              <a:rPr lang="en-GB" b="1" dirty="0">
                <a:latin typeface="Times New Roman" pitchFamily="18" charset="0"/>
                <a:cs typeface="Times New Roman" pitchFamily="18" charset="0"/>
              </a:rPr>
              <a:t>Hyperlink</a:t>
            </a:r>
            <a:r>
              <a:rPr lang="en-GB" dirty="0">
                <a:latin typeface="Times New Roman" pitchFamily="18" charset="0"/>
                <a:cs typeface="Times New Roman" pitchFamily="18" charset="0"/>
              </a:rPr>
              <a:t>: A reference in a document to another section of the document or to another document is termed as a hyperlink. Hyperlinks are used to redirect the user from one section of a page content to another.</a:t>
            </a:r>
            <a:endParaRPr lang="en-US" dirty="0">
              <a:latin typeface="Times New Roman" pitchFamily="18" charset="0"/>
              <a:cs typeface="Times New Roman" pitchFamily="18" charset="0"/>
            </a:endParaRPr>
          </a:p>
          <a:p>
            <a:pPr algn="just"/>
            <a:endParaRPr lang="en-US" dirty="0">
              <a:latin typeface="Times New Roman" pitchFamily="18" charset="0"/>
              <a:cs typeface="Times New Roman" pitchFamily="18" charset="0"/>
            </a:endParaRPr>
          </a:p>
          <a:p>
            <a:pPr algn="just"/>
            <a:endParaRPr lang="en-US" dirty="0">
              <a:latin typeface="Times New Roman" pitchFamily="18" charset="0"/>
              <a:cs typeface="Times New Roman" pitchFamily="18" charset="0"/>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p:txBody>
          <a:bodyPr>
            <a:normAutofit fontScale="77500" lnSpcReduction="20000"/>
          </a:bodyPr>
          <a:lstStyle/>
          <a:p>
            <a:pPr algn="just"/>
            <a:r>
              <a:rPr lang="en-GB" b="1" dirty="0">
                <a:latin typeface="Times New Roman" pitchFamily="18" charset="0"/>
                <a:cs typeface="Times New Roman" pitchFamily="18" charset="0"/>
              </a:rPr>
              <a:t>Spamming</a:t>
            </a:r>
            <a:r>
              <a:rPr lang="en-GB" dirty="0">
                <a:latin typeface="Times New Roman" pitchFamily="18" charset="0"/>
                <a:cs typeface="Times New Roman" pitchFamily="18" charset="0"/>
              </a:rPr>
              <a:t>: The act of sending unsolicited bulk messages over an email system is known as spamming. It is an undesirable use of the electronic messaging systems. </a:t>
            </a:r>
            <a:endParaRPr lang="en-US" dirty="0">
              <a:latin typeface="Times New Roman" pitchFamily="18" charset="0"/>
              <a:cs typeface="Times New Roman" pitchFamily="18" charset="0"/>
            </a:endParaRPr>
          </a:p>
          <a:p>
            <a:pPr algn="just"/>
            <a:r>
              <a:rPr lang="en-GB" b="1" dirty="0">
                <a:latin typeface="Times New Roman" pitchFamily="18" charset="0"/>
                <a:cs typeface="Times New Roman" pitchFamily="18" charset="0"/>
              </a:rPr>
              <a:t>Phishing:</a:t>
            </a:r>
            <a:r>
              <a:rPr lang="en-GB" dirty="0">
                <a:latin typeface="Times New Roman" pitchFamily="18" charset="0"/>
                <a:cs typeface="Times New Roman" pitchFamily="18" charset="0"/>
              </a:rPr>
              <a:t> It is a fraudulent activity of acquiring the sensitive information by the use of a fake identity during electronic communication. It is implemented by means of emails and instant messages wherein a user is lured to enter his/her details, which are actually captured by a fraudulent website. </a:t>
            </a:r>
            <a:endParaRPr lang="en-US" dirty="0">
              <a:latin typeface="Times New Roman" pitchFamily="18" charset="0"/>
              <a:cs typeface="Times New Roman" pitchFamily="18" charset="0"/>
            </a:endParaRPr>
          </a:p>
          <a:p>
            <a:pPr algn="just"/>
            <a:r>
              <a:rPr lang="en-GB" b="1" dirty="0">
                <a:latin typeface="Times New Roman" pitchFamily="18" charset="0"/>
                <a:cs typeface="Times New Roman" pitchFamily="18" charset="0"/>
              </a:rPr>
              <a:t>Hacking:</a:t>
            </a:r>
            <a:r>
              <a:rPr lang="en-GB" dirty="0">
                <a:latin typeface="Times New Roman" pitchFamily="18" charset="0"/>
                <a:cs typeface="Times New Roman" pitchFamily="18" charset="0"/>
              </a:rPr>
              <a:t> Hacking is the activity of programmatically gaining access to a computer application that is otherwise inaccessible. The act of gaining an unauthorized access to a computer is known as hacking. Hacking of passwords that leads to breach of email privacy is a threat to communication over the Internet. Internet crimes refer to all the criminal activities that are carried over the Internet.</a:t>
            </a:r>
            <a:endParaRPr lang="en-US" dirty="0">
              <a:latin typeface="Times New Roman" pitchFamily="18" charset="0"/>
              <a:cs typeface="Times New Roman" pitchFamily="18" charset="0"/>
            </a:endParaRPr>
          </a:p>
          <a:p>
            <a:pPr algn="just"/>
            <a:r>
              <a:rPr lang="en-GB" b="1" dirty="0">
                <a:latin typeface="Times New Roman" pitchFamily="18" charset="0"/>
                <a:cs typeface="Times New Roman" pitchFamily="18" charset="0"/>
              </a:rPr>
              <a:t>Email Virus:</a:t>
            </a:r>
            <a:r>
              <a:rPr lang="en-GB" dirty="0">
                <a:latin typeface="Times New Roman" pitchFamily="18" charset="0"/>
                <a:cs typeface="Times New Roman" pitchFamily="18" charset="0"/>
              </a:rPr>
              <a:t> It is a computer code that is transmitted through an email in the form of an attachment. The email attachment causes the destruction of some of the files on the receiver computer’s hard disk and is programmatically emailed to the contacts in the address book of the receiver. </a:t>
            </a:r>
            <a:endParaRPr lang="en-US" dirty="0">
              <a:latin typeface="Times New Roman" pitchFamily="18" charset="0"/>
              <a:cs typeface="Times New Roman" pitchFamily="18" charset="0"/>
            </a:endParaRPr>
          </a:p>
          <a:p>
            <a:pPr algn="just"/>
            <a:endParaRPr lang="en-US" dirty="0">
              <a:latin typeface="Times New Roman" pitchFamily="18" charset="0"/>
              <a:cs typeface="Times New Roman" pitchFamily="18" charset="0"/>
            </a:endParaRPr>
          </a:p>
          <a:p>
            <a:pPr algn="just"/>
            <a:endParaRPr lang="en-US" dirty="0">
              <a:latin typeface="Times New Roman" pitchFamily="18" charset="0"/>
              <a:cs typeface="Times New Roman" pitchFamily="18" charset="0"/>
            </a:endParaRPr>
          </a:p>
          <a:p>
            <a:pPr algn="just"/>
            <a:endParaRPr lang="en-US" dirty="0">
              <a:latin typeface="Times New Roman" pitchFamily="18" charset="0"/>
              <a:cs typeface="Times New Roman" pitchFamily="18"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Internets global network with submarine backbone</a:t>
            </a:r>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540339" y="1550126"/>
            <a:ext cx="10813461" cy="5164183"/>
          </a:xfrm>
          <a:prstGeom prst="rect">
            <a:avLst/>
          </a:prstGeom>
        </p:spPr>
      </p:pic>
    </p:spTree>
    <p:extLst>
      <p:ext uri="{BB962C8B-B14F-4D97-AF65-F5344CB8AC3E}">
        <p14:creationId xmlns:p14="http://schemas.microsoft.com/office/powerpoint/2010/main" val="25954039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C2789-D965-10E9-28FB-A8CEDF000731}"/>
              </a:ext>
            </a:extLst>
          </p:cNvPr>
          <p:cNvSpPr>
            <a:spLocks noGrp="1"/>
          </p:cNvSpPr>
          <p:nvPr>
            <p:ph type="title"/>
          </p:nvPr>
        </p:nvSpPr>
        <p:spPr/>
        <p:txBody>
          <a:bodyPr/>
          <a:lstStyle/>
          <a:p>
            <a:r>
              <a:rPr lang="en-US" dirty="0"/>
              <a:t>Popular services over the internet:</a:t>
            </a:r>
            <a:br>
              <a:rPr lang="en-US" dirty="0"/>
            </a:br>
            <a:endParaRPr lang="en-US" dirty="0"/>
          </a:p>
        </p:txBody>
      </p:sp>
      <p:sp>
        <p:nvSpPr>
          <p:cNvPr id="3" name="Content Placeholder 2">
            <a:extLst>
              <a:ext uri="{FF2B5EF4-FFF2-40B4-BE49-F238E27FC236}">
                <a16:creationId xmlns:a16="http://schemas.microsoft.com/office/drawing/2014/main" id="{415D8F37-6DF6-E423-DFE1-421BD3B88A56}"/>
              </a:ext>
            </a:extLst>
          </p:cNvPr>
          <p:cNvSpPr>
            <a:spLocks noGrp="1"/>
          </p:cNvSpPr>
          <p:nvPr>
            <p:ph idx="1"/>
          </p:nvPr>
        </p:nvSpPr>
        <p:spPr>
          <a:xfrm>
            <a:off x="838200" y="1420427"/>
            <a:ext cx="10515600" cy="4756536"/>
          </a:xfrm>
        </p:spPr>
        <p:txBody>
          <a:bodyPr>
            <a:normAutofit fontScale="92500" lnSpcReduction="10000"/>
          </a:bodyPr>
          <a:lstStyle/>
          <a:p>
            <a:r>
              <a:rPr lang="en-US" dirty="0"/>
              <a:t>Email (electronic mail) is the most popular service.</a:t>
            </a:r>
          </a:p>
          <a:p>
            <a:r>
              <a:rPr lang="en-US" dirty="0"/>
              <a:t>Web browsing to find information.</a:t>
            </a:r>
          </a:p>
          <a:p>
            <a:r>
              <a:rPr lang="en-US" dirty="0"/>
              <a:t>Newsgroups :</a:t>
            </a:r>
          </a:p>
          <a:p>
            <a:pPr lvl="1"/>
            <a:r>
              <a:rPr lang="en-US" dirty="0"/>
              <a:t>are collections of messages on various subject </a:t>
            </a:r>
          </a:p>
          <a:p>
            <a:r>
              <a:rPr lang="en-US" dirty="0"/>
              <a:t>FTP (File Transfer Protocol). </a:t>
            </a:r>
          </a:p>
          <a:p>
            <a:pPr lvl="1"/>
            <a:r>
              <a:rPr lang="en-US" dirty="0"/>
              <a:t>You can copy files from one computer to another over the Internet.</a:t>
            </a:r>
          </a:p>
          <a:p>
            <a:r>
              <a:rPr lang="en-US" dirty="0"/>
              <a:t> Telnet or remote login. </a:t>
            </a:r>
          </a:p>
          <a:p>
            <a:pPr lvl="1"/>
            <a:r>
              <a:rPr lang="en-US" dirty="0"/>
              <a:t>Permits your computer to log onto another computer and use it as if you were there. </a:t>
            </a:r>
          </a:p>
          <a:p>
            <a:r>
              <a:rPr lang="en-US" dirty="0"/>
              <a:t>Chatrooms. </a:t>
            </a:r>
          </a:p>
          <a:p>
            <a:pPr lvl="1"/>
            <a:r>
              <a:rPr lang="en-US" dirty="0"/>
              <a:t>You can exchange messages with other</a:t>
            </a:r>
          </a:p>
          <a:p>
            <a:r>
              <a:rPr lang="en-US" dirty="0"/>
              <a:t>Internet services for companies: </a:t>
            </a:r>
          </a:p>
          <a:p>
            <a:pPr lvl="1"/>
            <a:r>
              <a:rPr lang="en-US" dirty="0"/>
              <a:t>e-commerce, etc.</a:t>
            </a:r>
          </a:p>
        </p:txBody>
      </p:sp>
    </p:spTree>
    <p:extLst>
      <p:ext uri="{BB962C8B-B14F-4D97-AF65-F5344CB8AC3E}">
        <p14:creationId xmlns:p14="http://schemas.microsoft.com/office/powerpoint/2010/main" val="364816380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1950</TotalTime>
  <Words>4912</Words>
  <Application>Microsoft Office PowerPoint</Application>
  <PresentationFormat>Widescreen</PresentationFormat>
  <Paragraphs>332</Paragraphs>
  <Slides>76</Slides>
  <Notes>0</Notes>
  <HiddenSlides>0</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2</vt:i4>
      </vt:variant>
      <vt:variant>
        <vt:lpstr>Slide Titles</vt:lpstr>
      </vt:variant>
      <vt:variant>
        <vt:i4>76</vt:i4>
      </vt:variant>
    </vt:vector>
  </HeadingPairs>
  <TitlesOfParts>
    <vt:vector size="88" baseType="lpstr">
      <vt:lpstr>Arial</vt:lpstr>
      <vt:lpstr>Arial</vt:lpstr>
      <vt:lpstr>Arial Narrow</vt:lpstr>
      <vt:lpstr>Calibri</vt:lpstr>
      <vt:lpstr>Calibri Light</vt:lpstr>
      <vt:lpstr>Century</vt:lpstr>
      <vt:lpstr>Century Gothic</vt:lpstr>
      <vt:lpstr>Courier New</vt:lpstr>
      <vt:lpstr>Times New Roman</vt:lpstr>
      <vt:lpstr>Office Theme</vt:lpstr>
      <vt:lpstr>Document</vt:lpstr>
      <vt:lpstr>Visio</vt:lpstr>
      <vt:lpstr>Web Design and Development I</vt:lpstr>
      <vt:lpstr>Outlines of the Chapter: </vt:lpstr>
      <vt:lpstr>Discussion Points</vt:lpstr>
      <vt:lpstr>1. What is the Internet ?</vt:lpstr>
      <vt:lpstr>PowerPoint Presentation</vt:lpstr>
      <vt:lpstr>(Continued…)</vt:lpstr>
      <vt:lpstr>PowerPoint Presentation</vt:lpstr>
      <vt:lpstr>Internets global network with submarine backbone</vt:lpstr>
      <vt:lpstr>Popular services over the internet: </vt:lpstr>
      <vt:lpstr>2. What is WWW? </vt:lpstr>
      <vt:lpstr>PowerPoint Presentation</vt:lpstr>
      <vt:lpstr> (Continued…)</vt:lpstr>
      <vt:lpstr>(Continued…) </vt:lpstr>
      <vt:lpstr>How internet Works ? </vt:lpstr>
      <vt:lpstr>How a website works</vt:lpstr>
      <vt:lpstr>3. Application Layer Protocols</vt:lpstr>
      <vt:lpstr>3.1 HTTP and HTTPs?</vt:lpstr>
      <vt:lpstr>3.1.1 HTTP</vt:lpstr>
      <vt:lpstr>3.1.2 HTTPS</vt:lpstr>
      <vt:lpstr>(Continued…) </vt:lpstr>
      <vt:lpstr>PowerPoint Presentation</vt:lpstr>
      <vt:lpstr>PowerPoint Presentation</vt:lpstr>
      <vt:lpstr>4. What is  DNS ?</vt:lpstr>
      <vt:lpstr>5. Uniform Resource Locators (URLs) </vt:lpstr>
      <vt:lpstr>PowerPoint Presentation</vt:lpstr>
      <vt:lpstr>PowerPoint Presentation</vt:lpstr>
      <vt:lpstr>PowerPoint Presentation</vt:lpstr>
      <vt:lpstr>PowerPoint Presentation</vt:lpstr>
      <vt:lpstr>6. What is Web Browser?</vt:lpstr>
      <vt:lpstr>PowerPoint Presentation</vt:lpstr>
      <vt:lpstr>Web Browser Comparison</vt:lpstr>
      <vt:lpstr>7. Web Site Development Basics</vt:lpstr>
      <vt:lpstr>7.1 Frontend developer</vt:lpstr>
      <vt:lpstr>PowerPoint Presentation</vt:lpstr>
      <vt:lpstr>PowerPoint Presentation</vt:lpstr>
      <vt:lpstr>Hypertext Markup Language(HTML)</vt:lpstr>
      <vt:lpstr>PowerPoint Presentation</vt:lpstr>
      <vt:lpstr>Cascading Style sheets (CSS)</vt:lpstr>
      <vt:lpstr>PowerPoint Presentation</vt:lpstr>
      <vt:lpstr>Java Script (JS)</vt:lpstr>
      <vt:lpstr>PowerPoint Presentation</vt:lpstr>
      <vt:lpstr>Frontend With Example</vt:lpstr>
      <vt:lpstr>Frontend Roadmap</vt:lpstr>
      <vt:lpstr>7.2 Backend developer</vt:lpstr>
      <vt:lpstr>PowerPoint Presentation</vt:lpstr>
      <vt:lpstr>PowerPoint Presentation</vt:lpstr>
      <vt:lpstr>PowerPoint Presentation</vt:lpstr>
      <vt:lpstr>PowerPoint Presentation</vt:lpstr>
      <vt:lpstr>Back end road map</vt:lpstr>
      <vt:lpstr>7.3 Full-stack developer</vt:lpstr>
      <vt:lpstr>PowerPoint Presentation</vt:lpstr>
      <vt:lpstr>PowerPoint Presentation</vt:lpstr>
      <vt:lpstr>7.4 </vt:lpstr>
      <vt:lpstr>Sample web page</vt:lpstr>
      <vt:lpstr>Inspecting source code of a web page</vt:lpstr>
      <vt:lpstr>Web Contents </vt:lpstr>
      <vt:lpstr>Types of Website Content </vt:lpstr>
      <vt:lpstr>Static Web Site </vt:lpstr>
      <vt:lpstr>Advantages and Disadvantages  of Static Web Site </vt:lpstr>
      <vt:lpstr>PowerPoint Presentation</vt:lpstr>
      <vt:lpstr>PowerPoint Presentation</vt:lpstr>
      <vt:lpstr>Dynamic Web Sites </vt:lpstr>
      <vt:lpstr>Application areas of Dynamic Website </vt:lpstr>
      <vt:lpstr>PowerPoint Presentation</vt:lpstr>
      <vt:lpstr>PowerPoint Presentation</vt:lpstr>
      <vt:lpstr>PowerPoint Presentation</vt:lpstr>
      <vt:lpstr>8. Web and internet Terminologies </vt:lpstr>
      <vt:lpstr>PowerPoint Presentation</vt:lpstr>
      <vt:lpstr>PowerPoint Presentation</vt:lpstr>
      <vt:lpstr>Web and internet Terminologies </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Web Design and Development I</dc:title>
  <dc:creator>Misikir Solomon</dc:creator>
  <cp:lastModifiedBy>Misikir Solomon</cp:lastModifiedBy>
  <cp:revision>40</cp:revision>
  <dcterms:created xsi:type="dcterms:W3CDTF">2022-07-14T14:27:31Z</dcterms:created>
  <dcterms:modified xsi:type="dcterms:W3CDTF">2022-07-28T15:17:50Z</dcterms:modified>
</cp:coreProperties>
</file>